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9" r:id="rId2"/>
    <p:sldId id="26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8" r:id="rId19"/>
    <p:sldId id="289" r:id="rId20"/>
    <p:sldId id="291" r:id="rId21"/>
    <p:sldId id="290" r:id="rId22"/>
    <p:sldId id="292" r:id="rId23"/>
    <p:sldId id="293" r:id="rId24"/>
    <p:sldId id="294" r:id="rId25"/>
    <p:sldId id="287"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FILE PAGE" id="{9ABF4736-A30C-4744-A894-C6F698BE6EE6}">
          <p14:sldIdLst>
            <p14:sldId id="259"/>
            <p14:sldId id="261"/>
          </p14:sldIdLst>
        </p14:section>
        <p14:section name="THE COMPANY" id="{5EC5C74E-E0D9-41C3-AEA8-69EB50D05CE5}">
          <p14:sldIdLst>
            <p14:sldId id="272"/>
            <p14:sldId id="273"/>
            <p14:sldId id="274"/>
          </p14:sldIdLst>
        </p14:section>
        <p14:section name="ENVIRONMENTAL POLICY" id="{805B3C34-F685-4622-9C4D-2DEDAF9DC5E7}">
          <p14:sldIdLst>
            <p14:sldId id="275"/>
          </p14:sldIdLst>
        </p14:section>
        <p14:section name="HUMAN RESOURCE" id="{EF924CA5-633A-4E1F-8AEF-CE85064B52A5}">
          <p14:sldIdLst>
            <p14:sldId id="276"/>
          </p14:sldIdLst>
        </p14:section>
        <p14:section name="ENVIRONMENTAL MANAEMENT" id="{E350FD75-E09B-48C9-9BE5-4BA24F1BF829}">
          <p14:sldIdLst>
            <p14:sldId id="277"/>
            <p14:sldId id="278"/>
          </p14:sldIdLst>
        </p14:section>
        <p14:section name="SAFETY AND HEALTH MANAGEMENT" id="{801A3438-D850-46E6-98D3-147409486D61}">
          <p14:sldIdLst>
            <p14:sldId id="279"/>
            <p14:sldId id="280"/>
            <p14:sldId id="281"/>
          </p14:sldIdLst>
        </p14:section>
        <p14:section name="RESEARCH AND TRAINING" id="{C6AC7D63-C00E-4DC4-BA96-786038CCBE3F}">
          <p14:sldIdLst>
            <p14:sldId id="282"/>
          </p14:sldIdLst>
        </p14:section>
        <p14:section name="COMMUNITY DEVELOPMENT" id="{AA1B4766-0926-40A3-804D-5A5E504D9C06}">
          <p14:sldIdLst>
            <p14:sldId id="283"/>
            <p14:sldId id="284"/>
          </p14:sldIdLst>
        </p14:section>
        <p14:section name="CAPACITY BUILDIN" id="{C099125E-FA8E-4B89-B840-C326E7A359A6}">
          <p14:sldIdLst>
            <p14:sldId id="285"/>
            <p14:sldId id="286"/>
          </p14:sldIdLst>
        </p14:section>
        <p14:section name="CLIENTS PORTFOLIO" id="{ED04DBA2-4B1D-41C1-8861-EF10D57476E6}">
          <p14:sldIdLst>
            <p14:sldId id="288"/>
            <p14:sldId id="289"/>
            <p14:sldId id="291"/>
            <p14:sldId id="290"/>
            <p14:sldId id="292"/>
            <p14:sldId id="293"/>
            <p14:sldId id="294"/>
          </p14:sldIdLst>
        </p14:section>
        <p14:section name="CONTACTS" id="{29094F20-161D-4AC6-8446-BA89D90D7F40}">
          <p14:sldIdLst>
            <p14:sldId id="287"/>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5800"/>
    <a:srgbClr val="010D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88187" autoAdjust="0"/>
  </p:normalViewPr>
  <p:slideViewPr>
    <p:cSldViewPr>
      <p:cViewPr>
        <p:scale>
          <a:sx n="109" d="100"/>
          <a:sy n="109" d="100"/>
        </p:scale>
        <p:origin x="-12" y="153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2/14/2024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22591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PAGE</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AND HEALTH MANAGEMENT</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AND TRAINING</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DEVELOPMENT</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CAPACITY BUILDING</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CLIENTS PORTFOLIO</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ADDRESS</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ADDRESS</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the ACHEWS</a:t>
            </a:r>
            <a:r>
              <a:rPr lang="en-US" baseline="0" dirty="0" smtClean="0"/>
              <a:t>?</a:t>
            </a:r>
          </a:p>
          <a:p>
            <a:r>
              <a:rPr lang="en-US" dirty="0" smtClean="0"/>
              <a:t>Introduction</a:t>
            </a:r>
          </a:p>
          <a:p>
            <a:r>
              <a:rPr lang="en-US" dirty="0" smtClean="0"/>
              <a:t>Our Commitment</a:t>
            </a:r>
          </a:p>
          <a:p>
            <a:r>
              <a:rPr lang="en-US" dirty="0" smtClean="0"/>
              <a:t>About</a:t>
            </a:r>
            <a:r>
              <a:rPr lang="en-US" baseline="0" dirty="0" smtClean="0"/>
              <a:t> ACHEWS</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ACHEWS ENVIRONMENTAL POLICY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ACHEWS HUMAN RESOURCE</a:t>
            </a:r>
          </a:p>
          <a:p>
            <a:r>
              <a:rPr lang="en-US" dirty="0" smtClean="0"/>
              <a:t>THE TEAM</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 MANAGEMENT</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hyperlink" Target="https://achews.org/" TargetMode="External"/><Relationship Id="rId4" Type="http://schemas.openxmlformats.org/officeDocument/2006/relationships/hyperlink" Target="mailto:achews@achews.or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hyperlink" Target="http://www.achews.org/tea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529771" y="5410200"/>
            <a:ext cx="7772400" cy="761999"/>
          </a:xfrm>
        </p:spPr>
        <p:txBody>
          <a:bodyPr>
            <a:noAutofit/>
          </a:bodyPr>
          <a:lstStyle/>
          <a:p>
            <a:pPr algn="ctr"/>
            <a:r>
              <a:rPr lang="en-US" sz="2000" b="1" dirty="0" smtClean="0">
                <a:solidFill>
                  <a:srgbClr val="065800"/>
                </a:solidFill>
              </a:rPr>
              <a:t>AFRICA CENTRE FOR HEALTH ENVIRONMENT AND WATER SERVICES</a:t>
            </a:r>
            <a:endParaRPr lang="en-US" sz="2000" b="1" dirty="0">
              <a:solidFill>
                <a:srgbClr val="065800"/>
              </a:solidFill>
            </a:endParaRPr>
          </a:p>
        </p:txBody>
      </p:sp>
      <p:sp>
        <p:nvSpPr>
          <p:cNvPr id="3" name="Subtitle 2"/>
          <p:cNvSpPr>
            <a:spLocks noGrp="1"/>
          </p:cNvSpPr>
          <p:nvPr>
            <p:ph type="subTitle" idx="1"/>
            <p:custDataLst>
              <p:tags r:id="rId3"/>
            </p:custDataLst>
          </p:nvPr>
        </p:nvSpPr>
        <p:spPr>
          <a:xfrm>
            <a:off x="1905000" y="6248400"/>
            <a:ext cx="5275052" cy="609600"/>
          </a:xfrm>
        </p:spPr>
        <p:txBody>
          <a:bodyPr/>
          <a:lstStyle/>
          <a:p>
            <a:pPr algn="ctr"/>
            <a:r>
              <a:rPr lang="en-US" dirty="0" smtClean="0">
                <a:solidFill>
                  <a:srgbClr val="00B0F0"/>
                </a:solidFill>
              </a:rPr>
              <a:t>Revitalizing innovations through knowledge</a:t>
            </a:r>
            <a:endParaRPr lang="en-US" dirty="0">
              <a:solidFill>
                <a:srgbClr val="00B0F0"/>
              </a:solidFill>
            </a:endParaRPr>
          </a:p>
        </p:txBody>
      </p:sp>
      <p:sp>
        <p:nvSpPr>
          <p:cNvPr id="4" name="Title 1"/>
          <p:cNvSpPr txBox="1">
            <a:spLocks/>
          </p:cNvSpPr>
          <p:nvPr>
            <p:custDataLst>
              <p:tags r:id="rId4"/>
            </p:custDataLst>
          </p:nvPr>
        </p:nvSpPr>
        <p:spPr>
          <a:xfrm>
            <a:off x="533400" y="533401"/>
            <a:ext cx="7772400" cy="761999"/>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lgn="ctr"/>
            <a:r>
              <a:rPr lang="en-US" b="1" dirty="0" smtClean="0">
                <a:solidFill>
                  <a:srgbClr val="065800"/>
                </a:solidFill>
              </a:rPr>
              <a:t>ACHEWS </a:t>
            </a:r>
          </a:p>
          <a:p>
            <a:pPr algn="ctr"/>
            <a:r>
              <a:rPr lang="en-US" b="1" dirty="0" smtClean="0">
                <a:solidFill>
                  <a:srgbClr val="065800"/>
                </a:solidFill>
              </a:rPr>
              <a:t>ORGANIZATION PROFILE</a:t>
            </a:r>
            <a:endParaRPr lang="en-US" b="1" dirty="0">
              <a:solidFill>
                <a:srgbClr val="065800"/>
              </a:solidFill>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048000" y="1143000"/>
            <a:ext cx="2929134" cy="29291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fontScale="90000"/>
          </a:bodyPr>
          <a:lstStyle/>
          <a:p>
            <a:r>
              <a:rPr lang="en-US" dirty="0" smtClean="0">
                <a:solidFill>
                  <a:srgbClr val="065800"/>
                </a:solidFill>
              </a:rPr>
              <a:t>Safety &amp; Health Management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400" dirty="0"/>
              <a:t>ACHEWS primary responsibility is to promote a safe and healthy work place by implementing eﬀective systems to prevent occupational diseases and accidents, ill health, and damage to property in order to reduce the cost of production and ensure improvement in productivity.</a:t>
            </a:r>
          </a:p>
          <a:p>
            <a:pPr marL="0" indent="0">
              <a:buNone/>
            </a:pPr>
            <a:r>
              <a:rPr lang="en-US" sz="1400" dirty="0"/>
              <a:t>We have a team of qualiﬁed occupational, safety and health advisers registered by the DOSH, Under the Ministry of </a:t>
            </a:r>
            <a:r>
              <a:rPr lang="en-US" sz="1400" dirty="0" smtClean="0"/>
              <a:t>Labor, ACHEWS </a:t>
            </a:r>
            <a:r>
              <a:rPr lang="en-US" sz="1400" dirty="0"/>
              <a:t>tackles safety and health issues for workplaces as required by the OSHA Act, 2007. </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C:\Users\MSHANGAMA\Downloads\icon-health-4-removebg-preview.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7220" y="395654"/>
            <a:ext cx="3476625" cy="1604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51523440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fontScale="90000"/>
          </a:bodyPr>
          <a:lstStyle/>
          <a:p>
            <a:r>
              <a:rPr lang="en-US" dirty="0" smtClean="0">
                <a:solidFill>
                  <a:srgbClr val="065800"/>
                </a:solidFill>
              </a:rPr>
              <a:t>Safety &amp; Health Management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400" dirty="0"/>
              <a:t>Part of our training and services includes among others:</a:t>
            </a:r>
          </a:p>
          <a:p>
            <a:r>
              <a:rPr lang="en-US" sz="1400" dirty="0"/>
              <a:t>Environment, Health and Safety Technical Support/Advisory Services Develop EHS Policy, Manuals and Inspections</a:t>
            </a:r>
          </a:p>
          <a:p>
            <a:r>
              <a:rPr lang="en-US" sz="1400" dirty="0"/>
              <a:t>EHS Training for Institutional Committees Public Health Systems Impact Analysis</a:t>
            </a:r>
          </a:p>
          <a:p>
            <a:r>
              <a:rPr lang="en-US" sz="1400" dirty="0"/>
              <a:t>Industrial Occupational Health Risks Identiﬁcation and Mapping Biosafety, Biosecurity and Disaster management training</a:t>
            </a:r>
          </a:p>
          <a:p>
            <a:r>
              <a:rPr lang="en-US" sz="1400" dirty="0" err="1"/>
              <a:t>Sustainomics</a:t>
            </a:r>
            <a:endParaRPr lang="en-US" sz="1400" dirty="0"/>
          </a:p>
          <a:p>
            <a:r>
              <a:rPr lang="en-US" sz="1400" dirty="0"/>
              <a:t>Blue </a:t>
            </a:r>
            <a:r>
              <a:rPr lang="en-US" sz="1400" dirty="0" smtClean="0"/>
              <a:t>Economy</a:t>
            </a:r>
            <a:endParaRPr lang="en-US" sz="1400" dirty="0"/>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C:\Users\MSHANGAMA\Downloads\icon-health-4-removebg-preview.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7220" y="395654"/>
            <a:ext cx="3476625" cy="1604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58763671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fontScale="90000"/>
          </a:bodyPr>
          <a:lstStyle/>
          <a:p>
            <a:r>
              <a:rPr lang="en-US" dirty="0" smtClean="0">
                <a:solidFill>
                  <a:srgbClr val="065800"/>
                </a:solidFill>
              </a:rPr>
              <a:t>Safety &amp; Health Management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Environmental Management Systems</a:t>
            </a:r>
          </a:p>
          <a:p>
            <a:r>
              <a:rPr lang="en-US" sz="1400" dirty="0"/>
              <a:t>Environmental Risk Assessments</a:t>
            </a:r>
          </a:p>
          <a:p>
            <a:r>
              <a:rPr lang="en-US" sz="1400" dirty="0"/>
              <a:t>Climate Change</a:t>
            </a:r>
          </a:p>
          <a:p>
            <a:r>
              <a:rPr lang="en-US" sz="1400" dirty="0"/>
              <a:t>Resource Efficient and Cleaner Production Technologies</a:t>
            </a:r>
          </a:p>
          <a:p>
            <a:r>
              <a:rPr lang="en-US" sz="1400" dirty="0"/>
              <a:t>Result Based Management Systems</a:t>
            </a:r>
          </a:p>
          <a:p>
            <a:r>
              <a:rPr lang="en-US" sz="1400" dirty="0"/>
              <a:t>Conflict Management and Peace Building</a:t>
            </a:r>
          </a:p>
          <a:p>
            <a:r>
              <a:rPr lang="en-US" sz="1400" dirty="0"/>
              <a:t>Gender Mainstreaming</a:t>
            </a:r>
          </a:p>
          <a:p>
            <a:r>
              <a:rPr lang="en-US" sz="1400" dirty="0"/>
              <a:t>River Basin Management</a:t>
            </a:r>
          </a:p>
          <a:p>
            <a:r>
              <a:rPr lang="en-US" sz="1400" dirty="0"/>
              <a:t>Integrated Water Resource Management</a:t>
            </a:r>
          </a:p>
          <a:p>
            <a:r>
              <a:rPr lang="en-US" sz="1400" dirty="0"/>
              <a:t>Eco and Hydro diplomacy</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C:\Users\MSHANGAMA\Downloads\icon-health-4-removebg-preview.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7220" y="395654"/>
            <a:ext cx="3476625" cy="1604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26028128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Research and Training</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800" dirty="0"/>
              <a:t>We are expert in the following research and training: – </a:t>
            </a:r>
          </a:p>
          <a:p>
            <a:r>
              <a:rPr lang="en-US" sz="1800" dirty="0"/>
              <a:t>Waste characterization and compositional studies:</a:t>
            </a:r>
          </a:p>
          <a:p>
            <a:pPr lvl="1"/>
            <a:r>
              <a:rPr lang="en-US" sz="1600" dirty="0"/>
              <a:t>Environmental pollution analysis (air, water and soil)</a:t>
            </a:r>
          </a:p>
          <a:p>
            <a:pPr lvl="1"/>
            <a:r>
              <a:rPr lang="en-US" sz="1600" dirty="0"/>
              <a:t>Design and training in waste management system (Hierarchy)</a:t>
            </a:r>
          </a:p>
          <a:p>
            <a:pPr lvl="1"/>
            <a:r>
              <a:rPr lang="en-US" sz="1600" dirty="0"/>
              <a:t>Climate change smart solutions</a:t>
            </a:r>
          </a:p>
          <a:p>
            <a:pPr lvl="1"/>
            <a:r>
              <a:rPr lang="en-US" sz="1600" dirty="0"/>
              <a:t>Resource Efficient and Cleaner Production</a:t>
            </a:r>
          </a:p>
          <a:p>
            <a:pPr lvl="1"/>
            <a:r>
              <a:rPr lang="en-US" sz="1600" dirty="0"/>
              <a:t>Pollution and pollution control</a:t>
            </a:r>
          </a:p>
          <a:p>
            <a:pPr lvl="1"/>
            <a:r>
              <a:rPr lang="en-US" sz="1600" dirty="0"/>
              <a:t>Invasive weeds</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12290" name="Picture 2" descr="C:\Users\MSHANGAMA\Downloads\197-1975086_research-icon-research-removebg-preview.png"/>
          <p:cNvPicPr>
            <a:picLocks noChangeAspect="1" noChangeArrowheads="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51320" y="161408"/>
            <a:ext cx="1852612" cy="18415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26043872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Community Development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800" dirty="0"/>
              <a:t>The social sector department of ACHEWS is capable of carrying out all community development related as well as provide the following consultancy services.</a:t>
            </a:r>
          </a:p>
          <a:p>
            <a:r>
              <a:rPr lang="en-US" sz="1800" dirty="0"/>
              <a:t>Value chain analysis (VCA) for natural resources Cultural impact assessment</a:t>
            </a:r>
          </a:p>
          <a:p>
            <a:r>
              <a:rPr lang="en-US" sz="1800" dirty="0"/>
              <a:t>Participatory appraisal and analysis for sustainable natural resource and livelihood systems</a:t>
            </a:r>
          </a:p>
          <a:p>
            <a:r>
              <a:rPr lang="en-US" sz="1800" dirty="0"/>
              <a:t>Technical feasibility studies</a:t>
            </a:r>
          </a:p>
          <a:p>
            <a:r>
              <a:rPr lang="en-US" sz="1800" dirty="0"/>
              <a:t>Visioning process</a:t>
            </a:r>
          </a:p>
          <a:p>
            <a:r>
              <a:rPr lang="en-US" sz="1800" dirty="0"/>
              <a:t>Stakeholders </a:t>
            </a:r>
            <a:r>
              <a:rPr lang="en-US" sz="1800" dirty="0" smtClean="0"/>
              <a:t>engagement</a:t>
            </a:r>
            <a:endParaRPr lang="en-US" sz="1800" dirty="0"/>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13314" name="Picture 2" descr="C:\Users\MSHANGAMA\Downloads\75-753798_community-examples-icon-green-community-icon-hd-png-removebg-preview.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6706" y="230980"/>
            <a:ext cx="1886294"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E:\PRIVATE DISK\MSHANGAMA\PERSONAL\DOCS\documents\UPDATED DOC PERSONAL\71c7533cc831bf2d6ddffdd74cd117bb.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46667" y="5225534"/>
            <a:ext cx="1251466" cy="12514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401299433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Community Development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800" dirty="0"/>
              <a:t>Targeting in community projects implementation</a:t>
            </a:r>
          </a:p>
          <a:p>
            <a:r>
              <a:rPr lang="en-US" sz="1800" dirty="0"/>
              <a:t>Participatory Monitoring and Evaluation</a:t>
            </a:r>
          </a:p>
          <a:p>
            <a:r>
              <a:rPr lang="en-US" sz="1800" dirty="0"/>
              <a:t>Environmental planning and landscaping ACHESS errands</a:t>
            </a:r>
          </a:p>
          <a:p>
            <a:r>
              <a:rPr lang="en-US" sz="1800" dirty="0"/>
              <a:t>Community training manuals and training of groups Resource mobilization strategies and plans</a:t>
            </a:r>
          </a:p>
          <a:p>
            <a:r>
              <a:rPr lang="en-US" sz="1800" dirty="0"/>
              <a:t>Youth and women empowerment projects</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C:\Users\MSHANGAMA\Downloads\75-753798_community-examples-icon-green-community-icon-hd-png-removebg-preview.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6706" y="230980"/>
            <a:ext cx="1886294"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PRIVATE DISK\MSHANGAMA\PERSONAL\DOCS\documents\UPDATED DOC PERSONAL\71c7533cc831bf2d6ddffdd74cd117bb.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46667" y="5225534"/>
            <a:ext cx="1251466" cy="1251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44119990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Capacity Building</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400" dirty="0"/>
              <a:t>ACHEWS teams of experts and specialists are pleased to partner with governments, practitioners and private sector, civil society organizations, community groups, youth and women groups in strengthening capacity for improved targets and performances.</a:t>
            </a:r>
          </a:p>
          <a:p>
            <a:pPr marL="0" indent="0">
              <a:buNone/>
            </a:pPr>
            <a:r>
              <a:rPr lang="en-US" sz="1400" dirty="0"/>
              <a:t>Participants of our specialized training are exposed to best practices in good governance, performance management, and strategic planning. More than hundreds of the participants from national and county governments, community groups and civil society have been trained by ACHEWS and its afﬁliates. Our experts with rich experience have the ability to design and mount suitable capacity building </a:t>
            </a:r>
            <a:r>
              <a:rPr lang="en-US" sz="1400" dirty="0" err="1"/>
              <a:t>programmes</a:t>
            </a:r>
            <a:r>
              <a:rPr lang="en-US" sz="1400" dirty="0"/>
              <a:t> to enable our client responds eﬀectively to the emerging institutional challenges.</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14338" name="Picture 2" descr="E:\PRIVATE DISK\MSHANGAMA\PERSONAL\DOCS\documents\UPDATED DOC PERSONAL\capacity_icon.png"/>
          <p:cNvPicPr>
            <a:picLocks noChangeAspect="1" noChangeArrowheads="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20817" y="228600"/>
            <a:ext cx="1929432" cy="164077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E:\PRIVATE DISK\MSHANGAMA\PERSONAL\DOCS\documents\UPDATED DOC PERSONAL\Capacity-Building-Icon-@2x.png"/>
          <p:cNvPicPr>
            <a:picLocks noChangeAspect="1" noChangeArrowheads="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58025" y="50482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26974023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Capacity Building</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dirty="0"/>
              <a:t>We can support you in the following areas for better, reliable and sustainable results.</a:t>
            </a:r>
          </a:p>
          <a:p>
            <a:pPr lvl="1"/>
            <a:r>
              <a:rPr lang="en-US" dirty="0"/>
              <a:t>Human Resource Management,</a:t>
            </a:r>
          </a:p>
          <a:p>
            <a:pPr lvl="1"/>
            <a:r>
              <a:rPr lang="en-US" dirty="0"/>
              <a:t>Policy Formulation and Strategy Development,</a:t>
            </a:r>
          </a:p>
          <a:p>
            <a:pPr lvl="1"/>
            <a:r>
              <a:rPr lang="en-US" dirty="0"/>
              <a:t>Integrated Monitoring and Evaluation Systems,</a:t>
            </a:r>
          </a:p>
          <a:p>
            <a:pPr lvl="1"/>
            <a:r>
              <a:rPr lang="en-US" dirty="0"/>
              <a:t>Supervision and Management Skills</a:t>
            </a:r>
          </a:p>
          <a:p>
            <a:pPr lvl="1"/>
            <a:r>
              <a:rPr lang="en-US" dirty="0"/>
              <a:t>Project Management</a:t>
            </a:r>
          </a:p>
          <a:p>
            <a:pPr lvl="1"/>
            <a:r>
              <a:rPr lang="en-US" dirty="0"/>
              <a:t>Strategic Planning</a:t>
            </a:r>
          </a:p>
          <a:p>
            <a:pPr lvl="1"/>
            <a:r>
              <a:rPr lang="en-US" dirty="0"/>
              <a:t>Customer Satisfaction Surveys</a:t>
            </a:r>
          </a:p>
          <a:p>
            <a:pPr lvl="1"/>
            <a:r>
              <a:rPr lang="en-US" dirty="0"/>
              <a:t>Risk Management</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capacity_icon.png"/>
          <p:cNvPicPr>
            <a:picLocks noChangeAspect="1" noChangeArrowheads="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20817" y="228600"/>
            <a:ext cx="1929432" cy="1640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PRIVATE DISK\MSHANGAMA\PERSONAL\DOCS\documents\UPDATED DOC PERSONAL\Capacity-Building-Icon-@2x.png"/>
          <p:cNvPicPr>
            <a:picLocks noChangeAspect="1" noChangeArrowheads="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58025" y="50482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255471334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National Museums of Kenya</a:t>
            </a:r>
          </a:p>
          <a:p>
            <a:r>
              <a:rPr lang="en-US" sz="1400" dirty="0" err="1"/>
              <a:t>Bomen</a:t>
            </a:r>
            <a:r>
              <a:rPr lang="en-US" sz="1400" dirty="0"/>
              <a:t> Hotel, </a:t>
            </a:r>
            <a:r>
              <a:rPr lang="en-US" sz="1400" dirty="0" err="1"/>
              <a:t>Isiolo</a:t>
            </a:r>
            <a:r>
              <a:rPr lang="en-US" sz="1400" dirty="0"/>
              <a:t> County, Kenya.</a:t>
            </a:r>
          </a:p>
          <a:p>
            <a:r>
              <a:rPr lang="en-US" sz="1400" dirty="0" err="1"/>
              <a:t>Usaﬁ</a:t>
            </a:r>
            <a:r>
              <a:rPr lang="en-US" sz="1400" dirty="0"/>
              <a:t> Plus Waste Disposal Services, Nairobi County, Kenya</a:t>
            </a:r>
          </a:p>
          <a:p>
            <a:r>
              <a:rPr lang="en-US" sz="1400" dirty="0"/>
              <a:t>National Commission for Science Technology and Innovation (NACOSTI)</a:t>
            </a:r>
          </a:p>
          <a:p>
            <a:r>
              <a:rPr lang="en-US" sz="1400" dirty="0"/>
              <a:t>United Nations Environment </a:t>
            </a:r>
            <a:r>
              <a:rPr lang="en-US" sz="1400" dirty="0" err="1"/>
              <a:t>Programme</a:t>
            </a:r>
            <a:r>
              <a:rPr lang="en-US" sz="1400" dirty="0"/>
              <a:t> (UNEP)</a:t>
            </a:r>
          </a:p>
          <a:p>
            <a:r>
              <a:rPr lang="en-US" sz="1400" dirty="0"/>
              <a:t>National Environment Management Authority (NEMA)</a:t>
            </a:r>
          </a:p>
          <a:p>
            <a:r>
              <a:rPr lang="en-US" sz="1400" dirty="0" err="1"/>
              <a:t>Enchoro</a:t>
            </a:r>
            <a:r>
              <a:rPr lang="en-US" sz="1400" dirty="0"/>
              <a:t> Wildlife Camp, </a:t>
            </a:r>
            <a:r>
              <a:rPr lang="en-US" sz="1400" dirty="0" err="1"/>
              <a:t>Maasai</a:t>
            </a:r>
            <a:r>
              <a:rPr lang="en-US" sz="1400" dirty="0"/>
              <a:t> Mara, </a:t>
            </a:r>
            <a:r>
              <a:rPr lang="en-US" sz="1400" dirty="0" err="1"/>
              <a:t>Narok</a:t>
            </a:r>
            <a:r>
              <a:rPr lang="en-US" sz="1400" dirty="0"/>
              <a:t> County, Kenya.</a:t>
            </a:r>
          </a:p>
          <a:p>
            <a:r>
              <a:rPr lang="en-US" sz="1400" dirty="0"/>
              <a:t>Hussein </a:t>
            </a:r>
            <a:r>
              <a:rPr lang="en-US" sz="1400" dirty="0" err="1"/>
              <a:t>Golicha</a:t>
            </a:r>
            <a:r>
              <a:rPr lang="en-US" sz="1400" dirty="0"/>
              <a:t> Apartments, </a:t>
            </a:r>
            <a:r>
              <a:rPr lang="en-US" sz="1400" dirty="0" err="1"/>
              <a:t>Isiolo</a:t>
            </a:r>
            <a:r>
              <a:rPr lang="en-US" sz="1400" dirty="0"/>
              <a:t> County, Kenya</a:t>
            </a:r>
          </a:p>
          <a:p>
            <a:r>
              <a:rPr lang="en-US" sz="1400" dirty="0" err="1"/>
              <a:t>Jarso</a:t>
            </a:r>
            <a:r>
              <a:rPr lang="en-US" sz="1400" dirty="0"/>
              <a:t> G. </a:t>
            </a:r>
            <a:r>
              <a:rPr lang="en-US" sz="1400" dirty="0" err="1"/>
              <a:t>Mokku</a:t>
            </a:r>
            <a:r>
              <a:rPr lang="en-US" sz="1400" dirty="0"/>
              <a:t> Apartments, </a:t>
            </a:r>
            <a:r>
              <a:rPr lang="en-US" sz="1400" dirty="0" err="1"/>
              <a:t>Isiolo</a:t>
            </a:r>
            <a:r>
              <a:rPr lang="en-US" sz="1400" dirty="0"/>
              <a:t> County, Kenya</a:t>
            </a:r>
          </a:p>
          <a:p>
            <a:r>
              <a:rPr lang="en-US" sz="1400" dirty="0"/>
              <a:t>Kenya Museum Society –Water Harvesting, Community Training and Climate Change projects</a:t>
            </a:r>
          </a:p>
          <a:p>
            <a:r>
              <a:rPr lang="en-US" sz="1400" dirty="0"/>
              <a:t>Germany Academy Services (DAAD)- Waste, Climate Change and Biodiversity </a:t>
            </a:r>
            <a:r>
              <a:rPr lang="en-US" sz="1400" dirty="0" smtClean="0"/>
              <a:t>Projects</a:t>
            </a:r>
            <a:endParaRPr lang="en-US" sz="1400" dirty="0"/>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8194"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41573949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SIDA/</a:t>
            </a:r>
            <a:r>
              <a:rPr lang="en-US" sz="1400" dirty="0" err="1"/>
              <a:t>Makerere</a:t>
            </a:r>
            <a:r>
              <a:rPr lang="en-US" sz="1400" dirty="0"/>
              <a:t> University Environmental Communication and Journalism Project</a:t>
            </a:r>
          </a:p>
          <a:p>
            <a:r>
              <a:rPr lang="en-US" sz="1400" dirty="0"/>
              <a:t>Log Associates Ltd</a:t>
            </a:r>
          </a:p>
          <a:p>
            <a:r>
              <a:rPr lang="en-US" sz="1400" dirty="0"/>
              <a:t>Environmental Impact and Social Assessment for </a:t>
            </a:r>
            <a:r>
              <a:rPr lang="en-US" sz="1400" dirty="0" err="1"/>
              <a:t>Kursi</a:t>
            </a:r>
            <a:r>
              <a:rPr lang="en-US" sz="1400" dirty="0"/>
              <a:t> Community Water Project, </a:t>
            </a:r>
            <a:r>
              <a:rPr lang="en-US" sz="1400" dirty="0" err="1"/>
              <a:t>Wajir</a:t>
            </a:r>
            <a:r>
              <a:rPr lang="en-US" sz="1400" dirty="0"/>
              <a:t> South, 2007.</a:t>
            </a:r>
          </a:p>
          <a:p>
            <a:r>
              <a:rPr lang="en-US" sz="1400" dirty="0"/>
              <a:t>Environmental and Social Impact Assessment for proposed Theatre, MCH and </a:t>
            </a:r>
            <a:r>
              <a:rPr lang="en-US" sz="1400" dirty="0" err="1"/>
              <a:t>Peadiatric</a:t>
            </a:r>
            <a:r>
              <a:rPr lang="en-US" sz="1400" dirty="0"/>
              <a:t> Ward in </a:t>
            </a:r>
            <a:r>
              <a:rPr lang="en-US" sz="1400" dirty="0" err="1"/>
              <a:t>Griftu</a:t>
            </a:r>
            <a:r>
              <a:rPr lang="en-US" sz="1400" dirty="0"/>
              <a:t> District Hospital, </a:t>
            </a:r>
            <a:r>
              <a:rPr lang="en-US" sz="1400" dirty="0" err="1"/>
              <a:t>Wajir</a:t>
            </a:r>
            <a:r>
              <a:rPr lang="en-US" sz="1400" dirty="0"/>
              <a:t> County. Ministry of Medical Services-Health Sector Support </a:t>
            </a:r>
            <a:r>
              <a:rPr lang="en-US" sz="1400" dirty="0" err="1"/>
              <a:t>Programme</a:t>
            </a:r>
            <a:r>
              <a:rPr lang="en-US" sz="1400" dirty="0"/>
              <a:t> by DANIDA July-September 2010.</a:t>
            </a:r>
          </a:p>
          <a:p>
            <a:r>
              <a:rPr lang="en-US" sz="1400" dirty="0"/>
              <a:t>Environmental Impact Assessment for proposed Female Ward for </a:t>
            </a:r>
            <a:r>
              <a:rPr lang="en-US" sz="1400" dirty="0" err="1"/>
              <a:t>Ijara</a:t>
            </a:r>
            <a:r>
              <a:rPr lang="en-US" sz="1400" dirty="0"/>
              <a:t> </a:t>
            </a:r>
            <a:r>
              <a:rPr lang="en-US" sz="1400" dirty="0" err="1"/>
              <a:t>Districr</a:t>
            </a:r>
            <a:r>
              <a:rPr lang="en-US" sz="1400" dirty="0"/>
              <a:t> Hospital, </a:t>
            </a:r>
            <a:r>
              <a:rPr lang="en-US" sz="1400" dirty="0" err="1"/>
              <a:t>Garissa</a:t>
            </a:r>
            <a:r>
              <a:rPr lang="en-US" sz="1400" dirty="0"/>
              <a:t> County. Ministry of Medical Services-Health Sector Support </a:t>
            </a:r>
            <a:r>
              <a:rPr lang="en-US" sz="1400" dirty="0" err="1"/>
              <a:t>Programme</a:t>
            </a:r>
            <a:r>
              <a:rPr lang="en-US" sz="1400" dirty="0"/>
              <a:t> by DANIDA July-September 2010.</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15565613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7" y="838200"/>
            <a:ext cx="6290493" cy="914400"/>
          </a:xfrm>
        </p:spPr>
        <p:txBody>
          <a:bodyPr>
            <a:normAutofit fontScale="90000"/>
          </a:bodyPr>
          <a:lstStyle/>
          <a:p>
            <a:pPr algn="ctr"/>
            <a:r>
              <a:rPr lang="en-US" dirty="0" smtClean="0">
                <a:solidFill>
                  <a:srgbClr val="065800"/>
                </a:solidFill>
              </a:rPr>
              <a:t>Africa Centre for Health Environment </a:t>
            </a:r>
            <a:br>
              <a:rPr lang="en-US" dirty="0" smtClean="0">
                <a:solidFill>
                  <a:srgbClr val="065800"/>
                </a:solidFill>
              </a:rPr>
            </a:br>
            <a:r>
              <a:rPr lang="en-US" dirty="0" smtClean="0">
                <a:solidFill>
                  <a:srgbClr val="065800"/>
                </a:solidFill>
              </a:rPr>
              <a:t>and Water Services</a:t>
            </a:r>
            <a:endParaRPr lang="en-US" dirty="0">
              <a:solidFill>
                <a:srgbClr val="065800"/>
              </a:solidFill>
            </a:endParaRPr>
          </a:p>
        </p:txBody>
      </p:sp>
      <p:pic>
        <p:nvPicPr>
          <p:cNvPr id="1027" name="Picture 3" descr="E:\PRIVATE DISK\MSHANGAMA\PERSONAL\DOCS\documents\UPDATED DOC PERSONAL\green_fotolia_93735724_800px.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307" y="1752600"/>
            <a:ext cx="5606688" cy="419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00800" y="0"/>
            <a:ext cx="2743200" cy="6858000"/>
          </a:xfrm>
          <a:prstGeom prst="rect">
            <a:avLst/>
          </a:prstGeom>
          <a:solidFill>
            <a:srgbClr val="06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email">
            <a:biLevel thresh="25000"/>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
        <p:nvSpPr>
          <p:cNvPr id="12" name="TextBox 11"/>
          <p:cNvSpPr txBox="1"/>
          <p:nvPr/>
        </p:nvSpPr>
        <p:spPr>
          <a:xfrm>
            <a:off x="6781800" y="6477000"/>
            <a:ext cx="2438400" cy="369332"/>
          </a:xfrm>
          <a:prstGeom prst="rect">
            <a:avLst/>
          </a:prstGeom>
          <a:noFill/>
        </p:spPr>
        <p:txBody>
          <a:bodyPr wrap="square" rtlCol="0">
            <a:spAutoFit/>
          </a:bodyPr>
          <a:lstStyle/>
          <a:p>
            <a:r>
              <a:rPr lang="en-US" b="1" dirty="0" smtClean="0">
                <a:solidFill>
                  <a:schemeClr val="bg1"/>
                </a:solidFill>
              </a:rPr>
              <a:t>www.achews.org</a:t>
            </a:r>
            <a:endParaRPr lang="en-US" b="1" dirty="0">
              <a:solidFill>
                <a:schemeClr val="bg1"/>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Environmental Impact Assessment for proposed Theatre, MCH and </a:t>
            </a:r>
            <a:r>
              <a:rPr lang="en-US" sz="1400" dirty="0" err="1"/>
              <a:t>Paediatric</a:t>
            </a:r>
            <a:r>
              <a:rPr lang="en-US" sz="1400" dirty="0"/>
              <a:t> Ward in </a:t>
            </a:r>
            <a:r>
              <a:rPr lang="en-US" sz="1400" dirty="0" err="1"/>
              <a:t>Modogashe</a:t>
            </a:r>
            <a:r>
              <a:rPr lang="en-US" sz="1400" dirty="0"/>
              <a:t> District, </a:t>
            </a:r>
            <a:r>
              <a:rPr lang="en-US" sz="1400" dirty="0" err="1"/>
              <a:t>Garissa</a:t>
            </a:r>
            <a:r>
              <a:rPr lang="en-US" sz="1400" dirty="0"/>
              <a:t> County- Ministry of Medical Services- Health Sector Support </a:t>
            </a:r>
            <a:r>
              <a:rPr lang="en-US" sz="1400" dirty="0" err="1"/>
              <a:t>Programme</a:t>
            </a:r>
            <a:r>
              <a:rPr lang="en-US" sz="1400" dirty="0"/>
              <a:t> by DANIDA July-September 2010.</a:t>
            </a:r>
          </a:p>
          <a:p>
            <a:r>
              <a:rPr lang="en-US" sz="1400" dirty="0"/>
              <a:t>Environmental and Social Impact Assessment for Air Spray by Farmland Aviation Limited, </a:t>
            </a:r>
            <a:r>
              <a:rPr lang="en-US" sz="1400" dirty="0" err="1"/>
              <a:t>Narok</a:t>
            </a:r>
            <a:r>
              <a:rPr lang="en-US" sz="1400" dirty="0"/>
              <a:t>, </a:t>
            </a:r>
            <a:r>
              <a:rPr lang="en-US" sz="1400" dirty="0" err="1"/>
              <a:t>Kericho</a:t>
            </a:r>
            <a:r>
              <a:rPr lang="en-US" sz="1400" dirty="0"/>
              <a:t>, Nandi and </a:t>
            </a:r>
            <a:r>
              <a:rPr lang="en-US" sz="1400" dirty="0" err="1"/>
              <a:t>Eldoret</a:t>
            </a:r>
            <a:r>
              <a:rPr lang="en-US" sz="1400" dirty="0"/>
              <a:t>, Kenya, 2013 with subsequent annual audits for 5 years.</a:t>
            </a:r>
          </a:p>
          <a:p>
            <a:r>
              <a:rPr lang="en-US" sz="1400" dirty="0"/>
              <a:t>Environmental and Social Impact Assessment for </a:t>
            </a:r>
            <a:r>
              <a:rPr lang="en-US" sz="1400" dirty="0" err="1"/>
              <a:t>Mandera</a:t>
            </a:r>
            <a:r>
              <a:rPr lang="en-US" sz="1400" dirty="0"/>
              <a:t> South CDF proposed Technical and Vocational Training College, </a:t>
            </a:r>
            <a:r>
              <a:rPr lang="en-US" sz="1400" dirty="0" err="1"/>
              <a:t>Mandera</a:t>
            </a:r>
            <a:r>
              <a:rPr lang="en-US" sz="1400" dirty="0"/>
              <a:t> County, 2014.</a:t>
            </a:r>
          </a:p>
          <a:p>
            <a:r>
              <a:rPr lang="en-US" sz="1400" dirty="0"/>
              <a:t>Environmental and Social Impact Assessment for </a:t>
            </a:r>
            <a:r>
              <a:rPr lang="en-US" sz="1400" dirty="0" err="1"/>
              <a:t>Banissa</a:t>
            </a:r>
            <a:r>
              <a:rPr lang="en-US" sz="1400" dirty="0"/>
              <a:t> CDF proposed Technical and Vocational Training College, </a:t>
            </a:r>
            <a:r>
              <a:rPr lang="en-US" sz="1400" dirty="0" err="1"/>
              <a:t>Mandera</a:t>
            </a:r>
            <a:r>
              <a:rPr lang="en-US" sz="1400" dirty="0"/>
              <a:t> County, 2014.</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283725292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Environmental and Social Impact Assessment for </a:t>
            </a:r>
            <a:r>
              <a:rPr lang="en-US" sz="1400" dirty="0" err="1"/>
              <a:t>Wajir</a:t>
            </a:r>
            <a:r>
              <a:rPr lang="en-US" sz="1400" dirty="0"/>
              <a:t> North CDF proposed </a:t>
            </a:r>
            <a:r>
              <a:rPr lang="en-US" sz="1400" dirty="0" err="1"/>
              <a:t>Korondille</a:t>
            </a:r>
            <a:r>
              <a:rPr lang="en-US" sz="1400" dirty="0"/>
              <a:t> Technical and Vocational Training College, </a:t>
            </a:r>
            <a:r>
              <a:rPr lang="en-US" sz="1400" dirty="0" err="1"/>
              <a:t>Wajir</a:t>
            </a:r>
            <a:r>
              <a:rPr lang="en-US" sz="1400" dirty="0"/>
              <a:t> County, 2014.</a:t>
            </a:r>
          </a:p>
          <a:p>
            <a:r>
              <a:rPr lang="en-US" sz="1400" dirty="0"/>
              <a:t>Environmental and Social Impact Assessment for the establishment of Camp </a:t>
            </a:r>
            <a:r>
              <a:rPr lang="en-US" sz="1400" dirty="0" err="1"/>
              <a:t>Cimpirre</a:t>
            </a:r>
            <a:r>
              <a:rPr lang="en-US" sz="1400" dirty="0"/>
              <a:t>, </a:t>
            </a:r>
            <a:r>
              <a:rPr lang="en-US" sz="1400" dirty="0" err="1"/>
              <a:t>Gotu</a:t>
            </a:r>
            <a:r>
              <a:rPr lang="en-US" sz="1400" dirty="0"/>
              <a:t> Sub-location, </a:t>
            </a:r>
            <a:r>
              <a:rPr lang="en-US" sz="1400" dirty="0" err="1"/>
              <a:t>Isiolo</a:t>
            </a:r>
            <a:r>
              <a:rPr lang="en-US" sz="1400" dirty="0"/>
              <a:t> County, Kenya, 2014.</a:t>
            </a:r>
          </a:p>
          <a:p>
            <a:r>
              <a:rPr lang="en-US" sz="1400" dirty="0"/>
              <a:t>Environmental Audit for </a:t>
            </a:r>
            <a:r>
              <a:rPr lang="en-US" sz="1400" dirty="0" err="1"/>
              <a:t>Bomen</a:t>
            </a:r>
            <a:r>
              <a:rPr lang="en-US" sz="1400" dirty="0"/>
              <a:t> Hotel, </a:t>
            </a:r>
            <a:r>
              <a:rPr lang="en-US" sz="1400" dirty="0" err="1"/>
              <a:t>Isiolo</a:t>
            </a:r>
            <a:r>
              <a:rPr lang="en-US" sz="1400" dirty="0"/>
              <a:t> Township, </a:t>
            </a:r>
            <a:r>
              <a:rPr lang="en-US" sz="1400" dirty="0" err="1"/>
              <a:t>Isiolo</a:t>
            </a:r>
            <a:r>
              <a:rPr lang="en-US" sz="1400" dirty="0"/>
              <a:t> County, Kenya.</a:t>
            </a:r>
          </a:p>
          <a:p>
            <a:r>
              <a:rPr lang="en-US" sz="1400" dirty="0"/>
              <a:t>Environmental Audit for </a:t>
            </a:r>
            <a:r>
              <a:rPr lang="en-US" sz="1400" dirty="0" err="1"/>
              <a:t>Afwan</a:t>
            </a:r>
            <a:r>
              <a:rPr lang="en-US" sz="1400" dirty="0"/>
              <a:t> (now called Care) Hospital, Nairobi, Kenya, 2014.</a:t>
            </a:r>
          </a:p>
          <a:p>
            <a:r>
              <a:rPr lang="en-US" sz="1400" dirty="0"/>
              <a:t>Meru Slopes Hotel, Meru County, Kenya, 2014.</a:t>
            </a:r>
          </a:p>
          <a:p>
            <a:r>
              <a:rPr lang="en-US" sz="1400" dirty="0"/>
              <a:t>Environmental and Social Impact Assessment for </a:t>
            </a:r>
            <a:r>
              <a:rPr lang="en-US" sz="1400" dirty="0" err="1"/>
              <a:t>Bangal</a:t>
            </a:r>
            <a:r>
              <a:rPr lang="en-US" sz="1400" dirty="0"/>
              <a:t> Real Estate Development, </a:t>
            </a:r>
            <a:r>
              <a:rPr lang="en-US" sz="1400" dirty="0" err="1"/>
              <a:t>Imara</a:t>
            </a:r>
            <a:r>
              <a:rPr lang="en-US" sz="1400" dirty="0"/>
              <a:t> </a:t>
            </a:r>
            <a:r>
              <a:rPr lang="en-US" sz="1400" dirty="0" err="1"/>
              <a:t>Daima</a:t>
            </a:r>
            <a:r>
              <a:rPr lang="en-US" sz="1400" dirty="0"/>
              <a:t> project, Nairobi, 2014.</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55781888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Environmental Impact Assessment for Plot no. LRNo.97/131, </a:t>
            </a:r>
            <a:r>
              <a:rPr lang="en-US" sz="1400" dirty="0" err="1"/>
              <a:t>Fedha</a:t>
            </a:r>
            <a:r>
              <a:rPr lang="en-US" sz="1400" dirty="0"/>
              <a:t> Estate, Nairobi, 2015.</a:t>
            </a:r>
          </a:p>
          <a:p>
            <a:r>
              <a:rPr lang="en-US" sz="1400" dirty="0"/>
              <a:t>Environmental Impact and Social Assessment for GAEC </a:t>
            </a:r>
            <a:r>
              <a:rPr lang="en-US" sz="1400" dirty="0" err="1"/>
              <a:t>Homa</a:t>
            </a:r>
            <a:r>
              <a:rPr lang="en-US" sz="1400" dirty="0"/>
              <a:t> Bay Biogas Project, </a:t>
            </a:r>
            <a:r>
              <a:rPr lang="en-US" sz="1400" dirty="0" err="1"/>
              <a:t>Homa</a:t>
            </a:r>
            <a:r>
              <a:rPr lang="en-US" sz="1400" dirty="0"/>
              <a:t> Bay County, Kenya By German Africa Energy Council (GAEC) Through </a:t>
            </a:r>
            <a:r>
              <a:rPr lang="en-US" sz="1400" dirty="0" err="1"/>
              <a:t>Thika</a:t>
            </a:r>
            <a:r>
              <a:rPr lang="en-US" sz="1400" dirty="0"/>
              <a:t> Way Investment Limited. Jan-June 2015.</a:t>
            </a:r>
          </a:p>
          <a:p>
            <a:r>
              <a:rPr lang="en-US" sz="1400" dirty="0"/>
              <a:t>Environmental and Social Impact Assessment (EIA) for </a:t>
            </a:r>
            <a:r>
              <a:rPr lang="en-US" sz="1400" dirty="0" err="1"/>
              <a:t>Siha</a:t>
            </a:r>
            <a:r>
              <a:rPr lang="en-US" sz="1400" dirty="0"/>
              <a:t> (now called Nairobi East) Hospital, Nairobi, Kenya 2015.</a:t>
            </a:r>
          </a:p>
          <a:p>
            <a:r>
              <a:rPr lang="en-US" sz="1400" dirty="0"/>
              <a:t>Environmental and Social Impact Assessment Report for The Proposed Residential Development on Plot No. 86 </a:t>
            </a:r>
            <a:r>
              <a:rPr lang="en-US" sz="1400" dirty="0" err="1"/>
              <a:t>Mandera</a:t>
            </a:r>
            <a:r>
              <a:rPr lang="en-US" sz="1400" dirty="0"/>
              <a:t> Town, </a:t>
            </a:r>
            <a:r>
              <a:rPr lang="en-US" sz="1400" dirty="0" err="1"/>
              <a:t>Mandera</a:t>
            </a:r>
            <a:r>
              <a:rPr lang="en-US" sz="1400" dirty="0"/>
              <a:t> County for Bashir Haji Abbey, </a:t>
            </a:r>
            <a:r>
              <a:rPr lang="en-US" sz="1400" dirty="0" err="1"/>
              <a:t>Mandera</a:t>
            </a:r>
            <a:r>
              <a:rPr lang="en-US" sz="1400" dirty="0"/>
              <a:t> County, October 2016</a:t>
            </a:r>
            <a:r>
              <a:rPr lang="en-US" sz="1400" dirty="0" smtClean="0"/>
              <a:t>.</a:t>
            </a:r>
            <a:endParaRPr lang="en-US" sz="1400" dirty="0"/>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1781066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Connecting </a:t>
            </a:r>
            <a:r>
              <a:rPr lang="en-US" sz="1400" dirty="0" err="1"/>
              <a:t>Superfoam</a:t>
            </a:r>
            <a:r>
              <a:rPr lang="en-US" sz="1400" dirty="0"/>
              <a:t> Lavatories to Manhole of Kenya Prisons Department Lagoons at </a:t>
            </a:r>
            <a:r>
              <a:rPr lang="en-US" sz="1400" dirty="0" err="1"/>
              <a:t>Ruiri</a:t>
            </a:r>
            <a:r>
              <a:rPr lang="en-US" sz="1400" dirty="0"/>
              <a:t>, </a:t>
            </a:r>
            <a:r>
              <a:rPr lang="en-US" sz="1400" dirty="0" err="1"/>
              <a:t>Kiambu</a:t>
            </a:r>
            <a:r>
              <a:rPr lang="en-US" sz="1400" dirty="0"/>
              <a:t> County, Kenya of </a:t>
            </a:r>
            <a:r>
              <a:rPr lang="en-US" sz="1400" dirty="0" err="1"/>
              <a:t>Superfoam</a:t>
            </a:r>
            <a:r>
              <a:rPr lang="en-US" sz="1400" dirty="0"/>
              <a:t> Company limited. Jan- June 2017.</a:t>
            </a:r>
          </a:p>
          <a:p>
            <a:r>
              <a:rPr lang="en-US" sz="1400" dirty="0"/>
              <a:t>Environmental Impact Assessment Report for The Proposed Residential Development on Plot No. L.R. No. </a:t>
            </a:r>
            <a:r>
              <a:rPr lang="en-US" sz="1400" dirty="0" err="1"/>
              <a:t>Ngong</a:t>
            </a:r>
            <a:r>
              <a:rPr lang="en-US" sz="1400" dirty="0"/>
              <a:t>/</a:t>
            </a:r>
            <a:r>
              <a:rPr lang="en-US" sz="1400" dirty="0" err="1"/>
              <a:t>Ngong</a:t>
            </a:r>
            <a:r>
              <a:rPr lang="en-US" sz="1400" dirty="0"/>
              <a:t>/22438 </a:t>
            </a:r>
            <a:r>
              <a:rPr lang="en-US" sz="1400" dirty="0" err="1"/>
              <a:t>Ongata</a:t>
            </a:r>
            <a:r>
              <a:rPr lang="en-US" sz="1400" dirty="0"/>
              <a:t> </a:t>
            </a:r>
            <a:r>
              <a:rPr lang="en-US" sz="1400" dirty="0" err="1"/>
              <a:t>Rongai</a:t>
            </a:r>
            <a:r>
              <a:rPr lang="en-US" sz="1400" dirty="0"/>
              <a:t>, </a:t>
            </a:r>
            <a:r>
              <a:rPr lang="en-US" sz="1400" dirty="0" err="1"/>
              <a:t>Kajiado</a:t>
            </a:r>
            <a:r>
              <a:rPr lang="en-US" sz="1400" dirty="0"/>
              <a:t> County for </a:t>
            </a:r>
            <a:r>
              <a:rPr lang="en-US" sz="1400" dirty="0" err="1"/>
              <a:t>Nebart</a:t>
            </a:r>
            <a:r>
              <a:rPr lang="en-US" sz="1400" dirty="0"/>
              <a:t> </a:t>
            </a:r>
            <a:r>
              <a:rPr lang="en-US" sz="1400" dirty="0" err="1"/>
              <a:t>Avutswa</a:t>
            </a:r>
            <a:r>
              <a:rPr lang="en-US" sz="1400" dirty="0"/>
              <a:t> P.O. Box 283 – 00511, </a:t>
            </a:r>
            <a:r>
              <a:rPr lang="en-US" sz="1400" dirty="0" err="1"/>
              <a:t>Ongata</a:t>
            </a:r>
            <a:r>
              <a:rPr lang="en-US" sz="1400" dirty="0"/>
              <a:t> </a:t>
            </a:r>
            <a:r>
              <a:rPr lang="en-US" sz="1400" dirty="0" err="1"/>
              <a:t>Rongai</a:t>
            </a:r>
            <a:r>
              <a:rPr lang="en-US" sz="1400" dirty="0"/>
              <a:t>. January 2017.</a:t>
            </a:r>
          </a:p>
          <a:p>
            <a:r>
              <a:rPr lang="en-US" sz="1400" dirty="0"/>
              <a:t>Environmental and Social Impact Assessment for The Proposed Project in </a:t>
            </a:r>
            <a:r>
              <a:rPr lang="en-US" sz="1400" dirty="0" err="1"/>
              <a:t>Ojuok</a:t>
            </a:r>
            <a:r>
              <a:rPr lang="en-US" sz="1400" dirty="0"/>
              <a:t> Market in Kisumu County, For Prof. Charles </a:t>
            </a:r>
            <a:r>
              <a:rPr lang="en-US" sz="1400" dirty="0" err="1"/>
              <a:t>Ochola</a:t>
            </a:r>
            <a:r>
              <a:rPr lang="en-US" sz="1400" dirty="0"/>
              <a:t>, P.O Box 2218 40100, Kisumu. March 2017.</a:t>
            </a:r>
          </a:p>
          <a:p>
            <a:r>
              <a:rPr lang="en-US" sz="1400" dirty="0"/>
              <a:t>Environmental and Social Impact Assessment for The Proposed Development of NEP College of Health Sciences in </a:t>
            </a:r>
            <a:r>
              <a:rPr lang="en-US" sz="1400" dirty="0" err="1"/>
              <a:t>Garissa</a:t>
            </a:r>
            <a:r>
              <a:rPr lang="en-US" sz="1400" dirty="0"/>
              <a:t> County by Kenya Muslim Charitable Society. April 2017.</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58689028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Clients Portfolio</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r>
              <a:rPr lang="en-US" sz="1400" dirty="0"/>
              <a:t>Environmental and Social Impact Assessment for HEALTHGATE HOSPITAL, </a:t>
            </a:r>
            <a:r>
              <a:rPr lang="en-US" sz="1400" dirty="0" err="1"/>
              <a:t>Eastleigh</a:t>
            </a:r>
            <a:r>
              <a:rPr lang="en-US" sz="1400" dirty="0"/>
              <a:t>, Nairobi County for Dr. Mohamed </a:t>
            </a:r>
            <a:r>
              <a:rPr lang="en-US" sz="1400" dirty="0" err="1"/>
              <a:t>Abdi</a:t>
            </a:r>
            <a:r>
              <a:rPr lang="en-US" sz="1400" dirty="0"/>
              <a:t> Farah, Managing Director, Health Gate Hospital Limited, Nairobi. March 2018.</a:t>
            </a:r>
          </a:p>
          <a:p>
            <a:r>
              <a:rPr lang="en-US" sz="1400" dirty="0"/>
              <a:t>Environmental and Social Impact Assessment Report for The Proposed Dumpsite Development for </a:t>
            </a:r>
            <a:r>
              <a:rPr lang="en-US" sz="1400" dirty="0" err="1"/>
              <a:t>Mandera</a:t>
            </a:r>
            <a:r>
              <a:rPr lang="en-US" sz="1400" dirty="0"/>
              <a:t> East; </a:t>
            </a:r>
            <a:r>
              <a:rPr lang="en-US" sz="1400" dirty="0" err="1"/>
              <a:t>Mandera</a:t>
            </a:r>
            <a:r>
              <a:rPr lang="en-US" sz="1400" dirty="0"/>
              <a:t> North; </a:t>
            </a:r>
            <a:r>
              <a:rPr lang="en-US" sz="1400" dirty="0" err="1"/>
              <a:t>Mandera</a:t>
            </a:r>
            <a:r>
              <a:rPr lang="en-US" sz="1400" dirty="0"/>
              <a:t> Central, </a:t>
            </a:r>
            <a:r>
              <a:rPr lang="en-US" sz="1400" dirty="0" err="1"/>
              <a:t>Kotulo</a:t>
            </a:r>
            <a:r>
              <a:rPr lang="en-US" sz="1400" dirty="0"/>
              <a:t>; </a:t>
            </a:r>
            <a:r>
              <a:rPr lang="en-US" sz="1400" dirty="0" err="1"/>
              <a:t>Takaba</a:t>
            </a:r>
            <a:r>
              <a:rPr lang="en-US" sz="1400" dirty="0"/>
              <a:t> and </a:t>
            </a:r>
            <a:r>
              <a:rPr lang="en-US" sz="1400" dirty="0" err="1"/>
              <a:t>Banissa</a:t>
            </a:r>
            <a:r>
              <a:rPr lang="en-US" sz="1400" dirty="0"/>
              <a:t> Sub -Counties, </a:t>
            </a:r>
            <a:r>
              <a:rPr lang="en-US" sz="1400" dirty="0" err="1"/>
              <a:t>Mandera</a:t>
            </a:r>
            <a:r>
              <a:rPr lang="en-US" sz="1400" dirty="0"/>
              <a:t> County Government, 2019.</a:t>
            </a:r>
          </a:p>
          <a:p>
            <a:r>
              <a:rPr lang="en-US" sz="1400" dirty="0"/>
              <a:t>Environmental and Social Impact Assessment for a Proposed Multi-Dwelling Residential (Row Town Houses) on Parcel Number: </a:t>
            </a:r>
            <a:r>
              <a:rPr lang="en-US" sz="1400" dirty="0" err="1"/>
              <a:t>Dagoreti</a:t>
            </a:r>
            <a:r>
              <a:rPr lang="en-US" sz="1400" dirty="0"/>
              <a:t>/</a:t>
            </a:r>
            <a:r>
              <a:rPr lang="en-US" sz="1400" dirty="0" err="1"/>
              <a:t>Ruthimitu</a:t>
            </a:r>
            <a:r>
              <a:rPr lang="en-US" sz="1400" dirty="0"/>
              <a:t>/911, </a:t>
            </a:r>
            <a:r>
              <a:rPr lang="en-US" sz="1400" dirty="0" err="1"/>
              <a:t>Kiambu</a:t>
            </a:r>
            <a:r>
              <a:rPr lang="en-US" sz="1400" dirty="0"/>
              <a:t> City County by Nurture Kenya LTD. July 2020.</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sp>
        <p:nvSpPr>
          <p:cNvPr id="9" name="TextBox 8"/>
          <p:cNvSpPr txBox="1"/>
          <p:nvPr/>
        </p:nvSpPr>
        <p:spPr>
          <a:xfrm>
            <a:off x="6934200" y="66294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10" name="Picture 2" descr="E:\PRIVATE DISK\MSHANGAMA\PERSONAL\DOCS\documents\UPDATED DOC PERSONAL\140554-200.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5171" y="116810"/>
            <a:ext cx="1980723" cy="1980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151987763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a:bodyPr>
          <a:lstStyle/>
          <a:p>
            <a:r>
              <a:rPr lang="en-US" dirty="0" smtClean="0">
                <a:solidFill>
                  <a:srgbClr val="065800"/>
                </a:solidFill>
              </a:rPr>
              <a:t>Contact Details</a:t>
            </a:r>
            <a:endParaRPr lang="en-US" dirty="0">
              <a:solidFill>
                <a:srgbClr val="065800"/>
              </a:solidFill>
            </a:endParaRPr>
          </a:p>
        </p:txBody>
      </p:sp>
      <p:sp>
        <p:nvSpPr>
          <p:cNvPr id="8" name="Text Box 2"/>
          <p:cNvSpPr txBox="1">
            <a:spLocks noChangeArrowheads="1"/>
          </p:cNvSpPr>
          <p:nvPr/>
        </p:nvSpPr>
        <p:spPr bwMode="auto">
          <a:xfrm>
            <a:off x="381000" y="2362200"/>
            <a:ext cx="5876290" cy="2819400"/>
          </a:xfrm>
          <a:prstGeom prst="rect">
            <a:avLst/>
          </a:prstGeom>
          <a:noFill/>
          <a:ln w="609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92100" marR="293370" algn="ctr">
              <a:lnSpc>
                <a:spcPct val="150000"/>
              </a:lnSpc>
              <a:spcBef>
                <a:spcPts val="95"/>
              </a:spcBef>
              <a:spcAft>
                <a:spcPts val="0"/>
              </a:spcAft>
            </a:pPr>
            <a:r>
              <a:rPr lang="en-US" sz="1000" b="1" dirty="0">
                <a:effectLst/>
                <a:latin typeface="Verdana"/>
                <a:ea typeface="Verdana"/>
                <a:cs typeface="Verdana"/>
              </a:rPr>
              <a:t>AFRICA CENTRE FOR ENVIRONMENT, HEALTH AND SAFETY SERVICES LTD</a:t>
            </a:r>
            <a:endParaRPr lang="en-US" sz="1100" dirty="0">
              <a:effectLst/>
              <a:latin typeface="Verdana"/>
              <a:ea typeface="Verdana"/>
              <a:cs typeface="Verdana"/>
            </a:endParaRPr>
          </a:p>
          <a:p>
            <a:pPr marL="1629410" marR="0">
              <a:lnSpc>
                <a:spcPct val="150000"/>
              </a:lnSpc>
              <a:spcBef>
                <a:spcPts val="0"/>
              </a:spcBef>
              <a:spcAft>
                <a:spcPts val="0"/>
              </a:spcAft>
            </a:pPr>
            <a:r>
              <a:rPr lang="en-US" sz="1200" b="1" dirty="0">
                <a:effectLst/>
                <a:latin typeface="Verdana"/>
                <a:ea typeface="Verdana"/>
                <a:cs typeface="Verdana"/>
              </a:rPr>
              <a:t>P.O Box 105734-0101 Nairobi.</a:t>
            </a:r>
            <a:endParaRPr lang="en-US" sz="1100" dirty="0">
              <a:effectLst/>
              <a:latin typeface="Verdana"/>
              <a:ea typeface="Verdana"/>
              <a:cs typeface="Verdana"/>
            </a:endParaRPr>
          </a:p>
          <a:p>
            <a:pPr marL="0" marR="0" algn="ctr">
              <a:lnSpc>
                <a:spcPct val="150000"/>
              </a:lnSpc>
              <a:spcBef>
                <a:spcPts val="5"/>
              </a:spcBef>
              <a:spcAft>
                <a:spcPts val="0"/>
              </a:spcAft>
            </a:pPr>
            <a:r>
              <a:rPr lang="en-US" sz="1200" b="1" dirty="0">
                <a:effectLst/>
                <a:latin typeface="Verdana"/>
                <a:ea typeface="Verdana"/>
                <a:cs typeface="Verdana"/>
              </a:rPr>
              <a:t> </a:t>
            </a:r>
            <a:endParaRPr lang="en-US" sz="1200" b="1" dirty="0" smtClean="0">
              <a:effectLst/>
              <a:latin typeface="Verdana"/>
              <a:ea typeface="Verdana"/>
              <a:cs typeface="Verdana"/>
            </a:endParaRPr>
          </a:p>
          <a:p>
            <a:pPr marL="0" marR="0" algn="ctr">
              <a:lnSpc>
                <a:spcPct val="150000"/>
              </a:lnSpc>
              <a:spcBef>
                <a:spcPts val="5"/>
              </a:spcBef>
              <a:spcAft>
                <a:spcPts val="0"/>
              </a:spcAft>
            </a:pPr>
            <a:r>
              <a:rPr lang="en-US" sz="1200" b="1" dirty="0" smtClean="0">
                <a:effectLst/>
                <a:latin typeface="Verdana"/>
                <a:ea typeface="Verdana"/>
                <a:cs typeface="Verdana"/>
              </a:rPr>
              <a:t>Physical Address</a:t>
            </a:r>
            <a:endParaRPr lang="en-US" sz="1100" dirty="0" smtClean="0">
              <a:latin typeface="Verdana"/>
              <a:ea typeface="Verdana"/>
              <a:cs typeface="Verdana"/>
            </a:endParaRPr>
          </a:p>
          <a:p>
            <a:pPr marL="0" marR="0" algn="ctr">
              <a:lnSpc>
                <a:spcPct val="150000"/>
              </a:lnSpc>
              <a:spcBef>
                <a:spcPts val="5"/>
              </a:spcBef>
              <a:spcAft>
                <a:spcPts val="0"/>
              </a:spcAft>
            </a:pPr>
            <a:r>
              <a:rPr lang="en-US" sz="1200" dirty="0" smtClean="0">
                <a:latin typeface="Verdana" pitchFamily="34" charset="0"/>
                <a:ea typeface="Verdana" pitchFamily="34" charset="0"/>
              </a:rPr>
              <a:t>Harrison </a:t>
            </a:r>
            <a:r>
              <a:rPr lang="en-US" sz="1200" dirty="0">
                <a:latin typeface="Verdana" pitchFamily="34" charset="0"/>
                <a:ea typeface="Verdana" pitchFamily="34" charset="0"/>
              </a:rPr>
              <a:t>House </a:t>
            </a:r>
            <a:r>
              <a:rPr lang="en-US" sz="1200" dirty="0" err="1">
                <a:latin typeface="Verdana" pitchFamily="34" charset="0"/>
                <a:ea typeface="Verdana" pitchFamily="34" charset="0"/>
              </a:rPr>
              <a:t>Kiambu</a:t>
            </a:r>
            <a:r>
              <a:rPr lang="en-US" sz="1200" dirty="0">
                <a:latin typeface="Verdana" pitchFamily="34" charset="0"/>
                <a:ea typeface="Verdana" pitchFamily="34" charset="0"/>
              </a:rPr>
              <a:t> </a:t>
            </a:r>
            <a:r>
              <a:rPr lang="en-US" sz="1200" dirty="0" smtClean="0">
                <a:latin typeface="Verdana" pitchFamily="34" charset="0"/>
                <a:ea typeface="Verdana" pitchFamily="34" charset="0"/>
              </a:rPr>
              <a:t>Suite, 3rd </a:t>
            </a:r>
            <a:r>
              <a:rPr lang="en-US" sz="1200" dirty="0" err="1">
                <a:latin typeface="Verdana" pitchFamily="34" charset="0"/>
                <a:ea typeface="Verdana" pitchFamily="34" charset="0"/>
              </a:rPr>
              <a:t>Ngong</a:t>
            </a:r>
            <a:r>
              <a:rPr lang="en-US" sz="1200" dirty="0">
                <a:latin typeface="Verdana" pitchFamily="34" charset="0"/>
                <a:ea typeface="Verdana" pitchFamily="34" charset="0"/>
              </a:rPr>
              <a:t> Avenue, Upper </a:t>
            </a:r>
            <a:r>
              <a:rPr lang="en-US" sz="1200" dirty="0" smtClean="0">
                <a:latin typeface="Verdana" pitchFamily="34" charset="0"/>
                <a:ea typeface="Verdana" pitchFamily="34" charset="0"/>
              </a:rPr>
              <a:t>Hill, Nairobi</a:t>
            </a:r>
            <a:endParaRPr lang="en-US" sz="1100" dirty="0" smtClean="0">
              <a:effectLst/>
              <a:latin typeface="Verdana" pitchFamily="34" charset="0"/>
              <a:ea typeface="Verdana" pitchFamily="34" charset="0"/>
              <a:cs typeface="Verdana"/>
            </a:endParaRPr>
          </a:p>
          <a:p>
            <a:pPr marL="292100" marR="292735" algn="ctr">
              <a:lnSpc>
                <a:spcPct val="150000"/>
              </a:lnSpc>
              <a:spcBef>
                <a:spcPts val="0"/>
              </a:spcBef>
              <a:spcAft>
                <a:spcPts val="0"/>
              </a:spcAft>
            </a:pPr>
            <a:r>
              <a:rPr lang="en-US" sz="1200" dirty="0" smtClean="0">
                <a:effectLst/>
                <a:latin typeface="Verdana"/>
                <a:ea typeface="Verdana"/>
                <a:cs typeface="Verdana"/>
              </a:rPr>
              <a:t>Phone</a:t>
            </a:r>
            <a:r>
              <a:rPr lang="en-US" sz="1200" dirty="0">
                <a:effectLst/>
                <a:latin typeface="Verdana"/>
                <a:ea typeface="Verdana"/>
                <a:cs typeface="Verdana"/>
              </a:rPr>
              <a:t>: 0722 961 </a:t>
            </a:r>
            <a:r>
              <a:rPr lang="en-US" sz="1200" dirty="0" smtClean="0">
                <a:effectLst/>
                <a:latin typeface="Verdana"/>
                <a:ea typeface="Verdana"/>
                <a:cs typeface="Verdana"/>
              </a:rPr>
              <a:t>233 / 0732003570</a:t>
            </a:r>
            <a:endParaRPr lang="en-US" sz="1100" dirty="0">
              <a:effectLst/>
              <a:latin typeface="Verdana"/>
              <a:ea typeface="Verdana"/>
              <a:cs typeface="Verdana"/>
            </a:endParaRPr>
          </a:p>
          <a:p>
            <a:pPr marL="292100" marR="292735" algn="ctr">
              <a:lnSpc>
                <a:spcPct val="150000"/>
              </a:lnSpc>
              <a:spcBef>
                <a:spcPts val="5"/>
              </a:spcBef>
              <a:spcAft>
                <a:spcPts val="0"/>
              </a:spcAft>
            </a:pPr>
            <a:r>
              <a:rPr lang="en-US" sz="1200" dirty="0">
                <a:effectLst/>
                <a:latin typeface="Verdana"/>
                <a:ea typeface="Verdana"/>
                <a:cs typeface="Verdana"/>
              </a:rPr>
              <a:t>Email:</a:t>
            </a:r>
            <a:r>
              <a:rPr lang="en-US" sz="1200" spc="-20" dirty="0">
                <a:effectLst/>
                <a:latin typeface="Verdana"/>
                <a:ea typeface="Verdana"/>
                <a:cs typeface="Verdana"/>
              </a:rPr>
              <a:t> </a:t>
            </a:r>
            <a:r>
              <a:rPr lang="en-US" sz="1200" dirty="0" smtClean="0">
                <a:solidFill>
                  <a:srgbClr val="0563C1"/>
                </a:solidFill>
                <a:latin typeface="Verdana"/>
                <a:ea typeface="Verdana"/>
                <a:cs typeface="Verdana"/>
                <a:hlinkClick r:id="rId4"/>
              </a:rPr>
              <a:t>achews@achews.org</a:t>
            </a:r>
            <a:r>
              <a:rPr lang="en-US" sz="1200" dirty="0" smtClean="0">
                <a:solidFill>
                  <a:srgbClr val="0563C1"/>
                </a:solidFill>
                <a:latin typeface="Verdana"/>
                <a:ea typeface="Verdana"/>
                <a:cs typeface="Verdana"/>
              </a:rPr>
              <a:t> </a:t>
            </a:r>
          </a:p>
          <a:p>
            <a:pPr marL="292100" marR="292735" algn="ctr">
              <a:lnSpc>
                <a:spcPct val="150000"/>
              </a:lnSpc>
              <a:spcBef>
                <a:spcPts val="5"/>
              </a:spcBef>
            </a:pPr>
            <a:r>
              <a:rPr lang="en-US" sz="1100" dirty="0" smtClean="0">
                <a:latin typeface="Verdana"/>
                <a:ea typeface="Verdana"/>
                <a:cs typeface="Verdana"/>
              </a:rPr>
              <a:t>Website: </a:t>
            </a:r>
            <a:r>
              <a:rPr lang="en-US" sz="1100" dirty="0" smtClean="0">
                <a:latin typeface="Verdana"/>
                <a:ea typeface="Verdana"/>
                <a:cs typeface="Verdana"/>
                <a:hlinkClick r:id="rId5"/>
              </a:rPr>
              <a:t>https://achews.org</a:t>
            </a:r>
            <a:r>
              <a:rPr lang="en-US" sz="1100" dirty="0" smtClean="0">
                <a:latin typeface="Verdana"/>
                <a:ea typeface="Verdana"/>
                <a:cs typeface="Verdana"/>
              </a:rPr>
              <a:t> </a:t>
            </a:r>
            <a:endParaRPr lang="en-US" sz="1050" dirty="0">
              <a:latin typeface="Verdana"/>
              <a:ea typeface="Verdana"/>
              <a:cs typeface="Verdana"/>
            </a:endParaRPr>
          </a:p>
          <a:p>
            <a:pPr marL="292100" marR="292735" algn="ctr">
              <a:lnSpc>
                <a:spcPct val="150000"/>
              </a:lnSpc>
              <a:spcBef>
                <a:spcPts val="5"/>
              </a:spcBef>
              <a:spcAft>
                <a:spcPts val="0"/>
              </a:spcAft>
            </a:pPr>
            <a:endParaRPr lang="en-US" sz="1100" dirty="0">
              <a:effectLst/>
              <a:latin typeface="Verdana"/>
              <a:ea typeface="Verdana"/>
              <a:cs typeface="Verdana"/>
            </a:endParaRPr>
          </a:p>
        </p:txBody>
      </p:sp>
      <p:sp>
        <p:nvSpPr>
          <p:cNvPr id="10" name="TextBox 9"/>
          <p:cNvSpPr txBox="1"/>
          <p:nvPr/>
        </p:nvSpPr>
        <p:spPr>
          <a:xfrm>
            <a:off x="381000" y="1447800"/>
            <a:ext cx="5876290" cy="369332"/>
          </a:xfrm>
          <a:prstGeom prst="rect">
            <a:avLst/>
          </a:prstGeom>
          <a:noFill/>
        </p:spPr>
        <p:txBody>
          <a:bodyPr wrap="square" rtlCol="0">
            <a:spAutoFit/>
          </a:bodyPr>
          <a:lstStyle/>
          <a:p>
            <a:r>
              <a:rPr lang="en-US" dirty="0" smtClean="0"/>
              <a:t>ACHEWS has </a:t>
            </a:r>
            <a:r>
              <a:rPr lang="en-US" dirty="0"/>
              <a:t>the following operational oﬃces: -</a:t>
            </a:r>
          </a:p>
        </p:txBody>
      </p:sp>
      <p:sp>
        <p:nvSpPr>
          <p:cNvPr id="11" name="TextBox 10"/>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218" name="Picture 2" descr="C:\Users\MSHANGAMA\Downloads\images-removebg-preview.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54309" y="47922"/>
            <a:ext cx="1662447" cy="1769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04028201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133600" y="949189"/>
            <a:ext cx="4953000" cy="4952401"/>
          </a:xfrm>
          <a:prstGeom prst="ellipse">
            <a:avLst/>
          </a:prstGeom>
          <a:noFill/>
          <a:extLst>
            <a:ext uri="{909E8E84-426E-40DD-AFC4-6F175D3DCCD1}">
              <a14:hiddenFill xmlns:a14="http://schemas.microsoft.com/office/drawing/2010/main">
                <a:solidFill>
                  <a:srgbClr val="FFFFFF"/>
                </a:solidFill>
              </a14:hiddenFill>
            </a:ext>
          </a:extLst>
        </p:spPr>
      </p:pic>
      <p:pic>
        <p:nvPicPr>
          <p:cNvPr id="7171" name="Picture 3" descr="E:\PRIVATE DISK\MSHANGAMA\PERSONAL\DOCS\documents\UPDATED DOC PERSONAL\Agricultural-Land-PNG-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PRIVATE DISK\MSHANGAMA\PERSONAL\DOCS\documents\UPDATED DOC PERSONAL\Sky-PNG-Photo.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0" y="0"/>
            <a:ext cx="9144000" cy="3228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6477000"/>
            <a:ext cx="2438400" cy="369332"/>
          </a:xfrm>
          <a:prstGeom prst="rect">
            <a:avLst/>
          </a:prstGeom>
          <a:noFill/>
        </p:spPr>
        <p:txBody>
          <a:bodyPr wrap="square" rtlCol="0">
            <a:spAutoFit/>
          </a:bodyPr>
          <a:lstStyle/>
          <a:p>
            <a:r>
              <a:rPr lang="en-US" b="1" dirty="0" smtClean="0">
                <a:solidFill>
                  <a:schemeClr val="bg1"/>
                </a:solidFill>
              </a:rPr>
              <a:t>www.achews.org</a:t>
            </a:r>
            <a:endParaRPr lang="en-US" b="1" dirty="0">
              <a:solidFill>
                <a:schemeClr val="bg1"/>
              </a:solidFill>
            </a:endParaRPr>
          </a:p>
        </p:txBody>
      </p:sp>
      <p:sp>
        <p:nvSpPr>
          <p:cNvPr id="12" name="TextBox 11"/>
          <p:cNvSpPr txBox="1"/>
          <p:nvPr/>
        </p:nvSpPr>
        <p:spPr>
          <a:xfrm>
            <a:off x="0" y="6444734"/>
            <a:ext cx="2438400" cy="369332"/>
          </a:xfrm>
          <a:prstGeom prst="rect">
            <a:avLst/>
          </a:prstGeom>
          <a:noFill/>
        </p:spPr>
        <p:txBody>
          <a:bodyPr wrap="square" rtlCol="0">
            <a:spAutoFit/>
          </a:bodyPr>
          <a:lstStyle/>
          <a:p>
            <a:r>
              <a:rPr lang="en-US" b="1" dirty="0" smtClean="0">
                <a:solidFill>
                  <a:schemeClr val="bg1"/>
                </a:solidFill>
              </a:rPr>
              <a:t>© </a:t>
            </a:r>
            <a:r>
              <a:rPr lang="en-US" b="1" dirty="0" err="1" smtClean="0">
                <a:solidFill>
                  <a:schemeClr val="bg1"/>
                </a:solidFill>
              </a:rPr>
              <a:t>achews</a:t>
            </a:r>
            <a:endParaRPr lang="en-US" b="1" dirty="0">
              <a:solidFill>
                <a:schemeClr val="bg1"/>
              </a:solidFill>
            </a:endParaRPr>
          </a:p>
        </p:txBody>
      </p:sp>
    </p:spTree>
    <p:custDataLst>
      <p:tags r:id="rId1"/>
    </p:custDataLst>
    <p:extLst>
      <p:ext uri="{BB962C8B-B14F-4D97-AF65-F5344CB8AC3E}">
        <p14:creationId xmlns:p14="http://schemas.microsoft.com/office/powerpoint/2010/main" val="331296838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lstStyle/>
          <a:p>
            <a:r>
              <a:rPr lang="en-US" dirty="0" smtClean="0">
                <a:solidFill>
                  <a:srgbClr val="065800"/>
                </a:solidFill>
              </a:rPr>
              <a:t>Introduction</a:t>
            </a:r>
            <a:endParaRPr lang="en-US" dirty="0">
              <a:solidFill>
                <a:srgbClr val="065800"/>
              </a:solidFill>
            </a:endParaRPr>
          </a:p>
        </p:txBody>
      </p:sp>
      <p:sp>
        <p:nvSpPr>
          <p:cNvPr id="5" name="Content Placeholder 4"/>
          <p:cNvSpPr>
            <a:spLocks noGrp="1"/>
          </p:cNvSpPr>
          <p:nvPr>
            <p:ph idx="1"/>
          </p:nvPr>
        </p:nvSpPr>
        <p:spPr>
          <a:xfrm>
            <a:off x="457200" y="1828800"/>
            <a:ext cx="5943600" cy="4297363"/>
          </a:xfrm>
        </p:spPr>
        <p:txBody>
          <a:bodyPr>
            <a:normAutofit fontScale="62500" lnSpcReduction="20000"/>
          </a:bodyPr>
          <a:lstStyle/>
          <a:p>
            <a:pPr marL="0" indent="0">
              <a:lnSpc>
                <a:spcPct val="170000"/>
              </a:lnSpc>
              <a:buNone/>
            </a:pPr>
            <a:r>
              <a:rPr lang="en-US" dirty="0"/>
              <a:t>Africa Centre for Health Environment and Water Services (ACHEWS) is a registered professional development ﬁrm, established to promote quality capacity building among development professionals, communities, civil society organizations governments and private sectors. The Firm is dedicated to offer various research, training and management consultancy services to support effective organizational learning, development and strategic growth for private and public sectors, civil society organizations, community groups, youth and women groups. Its strategic objective is to help in organizational learning, development and strategic growth in a smart way through robust and rigorous analysis to innovate sustainable solutions that enable individuals, teams, groups and organizations to achieve extraordinary results in all programmatic plans, actions and performances. We are also expert in project planning and management</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6145" name="Picture 1" descr="E:\PRIVATE DISK\MSHANGAMA\PERSONAL\DOCS\documents\UPDATED DOC PERSONAL\4993015.png"/>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7485" y="152400"/>
            <a:ext cx="1828495" cy="1828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6065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lstStyle/>
          <a:p>
            <a:r>
              <a:rPr lang="en-US" dirty="0" smtClean="0">
                <a:solidFill>
                  <a:srgbClr val="065800"/>
                </a:solidFill>
              </a:rPr>
              <a:t>Our Commitment</a:t>
            </a:r>
            <a:endParaRPr lang="en-US" dirty="0">
              <a:solidFill>
                <a:srgbClr val="065800"/>
              </a:solidFill>
            </a:endParaRPr>
          </a:p>
        </p:txBody>
      </p:sp>
      <p:sp>
        <p:nvSpPr>
          <p:cNvPr id="5" name="Content Placeholder 4"/>
          <p:cNvSpPr>
            <a:spLocks noGrp="1"/>
          </p:cNvSpPr>
          <p:nvPr>
            <p:ph idx="1"/>
          </p:nvPr>
        </p:nvSpPr>
        <p:spPr>
          <a:xfrm>
            <a:off x="457200" y="1828800"/>
            <a:ext cx="5943600" cy="4297363"/>
          </a:xfrm>
        </p:spPr>
        <p:txBody>
          <a:bodyPr>
            <a:normAutofit fontScale="70000" lnSpcReduction="20000"/>
          </a:bodyPr>
          <a:lstStyle/>
          <a:p>
            <a:pPr marL="0" indent="0">
              <a:lnSpc>
                <a:spcPct val="170000"/>
              </a:lnSpc>
              <a:buNone/>
            </a:pPr>
            <a:r>
              <a:rPr lang="en-US" dirty="0"/>
              <a:t>The Firm is committed to quality service delivery with a personal touch, where quality, integrity and trust works together to satisfy our customers’ needs. It is backed by a team of professional experts drawn from a rich and unique background of academic, research, private civic society organizations and governments covering 20 years of sound service delivery characterized with sound professional knowledge, skills, competence, and experience. It is dedicated to providing tailored development </a:t>
            </a:r>
            <a:r>
              <a:rPr lang="en-US" dirty="0" err="1"/>
              <a:t>programmes</a:t>
            </a:r>
            <a:r>
              <a:rPr lang="en-US" dirty="0"/>
              <a:t> to foster career growth for targeted employee groups. Our professional development specialists, will train, develop and help your employees who aspire to be promoted or to transfer to new emerging opportunities or plan to strategic improve their experience and skills.</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5121" name="Picture 1" descr="E:\PRIVATE DISK\MSHANGAMA\PERSONAL\DOCS\documents\UPDATED DOC PERSONAL\icon_COMMITMEN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94627" y="229306"/>
            <a:ext cx="1555546" cy="1561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404316718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lstStyle/>
          <a:p>
            <a:r>
              <a:rPr lang="en-US" dirty="0" smtClean="0">
                <a:solidFill>
                  <a:srgbClr val="065800"/>
                </a:solidFill>
              </a:rPr>
              <a:t>About Us</a:t>
            </a:r>
            <a:endParaRPr lang="en-US" dirty="0">
              <a:solidFill>
                <a:srgbClr val="065800"/>
              </a:solidFill>
            </a:endParaRPr>
          </a:p>
        </p:txBody>
      </p:sp>
      <p:sp>
        <p:nvSpPr>
          <p:cNvPr id="5" name="Content Placeholder 4"/>
          <p:cNvSpPr>
            <a:spLocks noGrp="1"/>
          </p:cNvSpPr>
          <p:nvPr>
            <p:ph idx="1"/>
          </p:nvPr>
        </p:nvSpPr>
        <p:spPr>
          <a:xfrm>
            <a:off x="457200" y="1828800"/>
            <a:ext cx="5943600" cy="4297363"/>
          </a:xfrm>
        </p:spPr>
        <p:txBody>
          <a:bodyPr>
            <a:normAutofit fontScale="70000" lnSpcReduction="20000"/>
          </a:bodyPr>
          <a:lstStyle/>
          <a:p>
            <a:pPr marL="0" indent="0">
              <a:lnSpc>
                <a:spcPct val="170000"/>
              </a:lnSpc>
              <a:buNone/>
            </a:pPr>
            <a:r>
              <a:rPr lang="en-US" dirty="0"/>
              <a:t>ACHEWS is a fresh, inventive, stable and has a various </a:t>
            </a:r>
            <a:r>
              <a:rPr lang="en-US" dirty="0" err="1"/>
              <a:t>programme</a:t>
            </a:r>
            <a:r>
              <a:rPr lang="en-US" dirty="0"/>
              <a:t> specialist in the areas of research, training and management consultancies services. We shall be more than obliged if you could try our experience with professional touch. Our trainings are always held at the Premier Hospitality facilities countrywide. In-house professional seminars and trainings can also be organized. The Firm is strategically positioned and well-focused to create opportunities for recently graduated men and women of Kenya from universities, colleges and technical institutes by offering internship, ICT facilities, and networking in scholarly thinking environment with the passion to contribute to poverty reduction, investment opportunities, business innovations through empowerment and self-actualization.</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4097" name="Picture 1" descr="E:\PRIVATE DISK\MSHANGAMA\PERSONAL\DOCS\documents\UPDATED DOC PERSONAL\About-Us-PNG-Photos.png"/>
          <p:cNvPicPr>
            <a:picLocks noChangeAspect="1" noChangeArrowheads="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33033" y="19253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56371827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lstStyle/>
          <a:p>
            <a:r>
              <a:rPr lang="en-US" dirty="0" smtClean="0">
                <a:solidFill>
                  <a:srgbClr val="065800"/>
                </a:solidFill>
              </a:rPr>
              <a:t>Environmental Policy</a:t>
            </a:r>
            <a:endParaRPr lang="en-US" dirty="0">
              <a:solidFill>
                <a:srgbClr val="065800"/>
              </a:solidFill>
            </a:endParaRPr>
          </a:p>
        </p:txBody>
      </p:sp>
      <p:sp>
        <p:nvSpPr>
          <p:cNvPr id="5" name="Content Placeholder 4"/>
          <p:cNvSpPr>
            <a:spLocks noGrp="1"/>
          </p:cNvSpPr>
          <p:nvPr>
            <p:ph idx="1"/>
          </p:nvPr>
        </p:nvSpPr>
        <p:spPr>
          <a:xfrm>
            <a:off x="457200" y="1828800"/>
            <a:ext cx="5943600" cy="4297363"/>
          </a:xfrm>
        </p:spPr>
        <p:txBody>
          <a:bodyPr>
            <a:normAutofit fontScale="85000" lnSpcReduction="10000"/>
          </a:bodyPr>
          <a:lstStyle/>
          <a:p>
            <a:pPr marL="0" indent="0">
              <a:buNone/>
            </a:pPr>
            <a:r>
              <a:rPr lang="en-US" dirty="0"/>
              <a:t>ACHEWS will continually improve its business performance and conduct its operations in an environmentally responsible manner, in compliance with the laws and committed to minimize pollution; improve resource use and eﬃciency in order to contribute towards improving business reliability and sustainability. Within the context of the projects we manage, we are engaged to conserve resources, prevent waste and pollution, promote safe and healthy work and management of environment while complying with relevant laws, regulations, standards, guidelines and professional ethics.</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3" descr="E:\PRIVATE DISK\MSHANGAMA\PERSONAL\DOCS\documents\UPDATED DOC PERSONAL\green_fotolia_93735724_800px.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304800"/>
            <a:ext cx="1678395" cy="125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287579954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lstStyle/>
          <a:p>
            <a:r>
              <a:rPr lang="en-US" dirty="0" smtClean="0">
                <a:solidFill>
                  <a:srgbClr val="065800"/>
                </a:solidFill>
              </a:rPr>
              <a:t>Human Resource</a:t>
            </a:r>
            <a:endParaRPr lang="en-US" dirty="0">
              <a:solidFill>
                <a:srgbClr val="065800"/>
              </a:solidFill>
            </a:endParaRPr>
          </a:p>
        </p:txBody>
      </p:sp>
      <p:sp>
        <p:nvSpPr>
          <p:cNvPr id="5" name="Content Placeholder 4"/>
          <p:cNvSpPr>
            <a:spLocks noGrp="1"/>
          </p:cNvSpPr>
          <p:nvPr>
            <p:ph idx="1"/>
          </p:nvPr>
        </p:nvSpPr>
        <p:spPr>
          <a:xfrm>
            <a:off x="457200" y="1600200"/>
            <a:ext cx="5943600" cy="4297363"/>
          </a:xfrm>
        </p:spPr>
        <p:txBody>
          <a:bodyPr>
            <a:normAutofit/>
          </a:bodyPr>
          <a:lstStyle/>
          <a:p>
            <a:pPr marL="0" indent="0">
              <a:buNone/>
            </a:pPr>
            <a:r>
              <a:rPr lang="en-US" sz="1400" dirty="0"/>
              <a:t>The company human resource involved in the coordination is described in the table below. It should however be noted that ACHEWS has enlisted on call up basis a plethora of Experts in a wide spectrum of related fields.</a:t>
            </a:r>
          </a:p>
        </p:txBody>
      </p:sp>
      <p:graphicFrame>
        <p:nvGraphicFramePr>
          <p:cNvPr id="3" name="Table 2"/>
          <p:cNvGraphicFramePr>
            <a:graphicFrameLocks noGrp="1"/>
          </p:cNvGraphicFramePr>
          <p:nvPr>
            <p:extLst>
              <p:ext uri="{D42A27DB-BD31-4B8C-83A1-F6EECF244321}">
                <p14:modId xmlns:p14="http://schemas.microsoft.com/office/powerpoint/2010/main" val="32701224"/>
              </p:ext>
            </p:extLst>
          </p:nvPr>
        </p:nvGraphicFramePr>
        <p:xfrm>
          <a:off x="533400" y="2743200"/>
          <a:ext cx="5571489" cy="2703830"/>
        </p:xfrm>
        <a:graphic>
          <a:graphicData uri="http://schemas.openxmlformats.org/drawingml/2006/table">
            <a:tbl>
              <a:tblPr firstRow="1" firstCol="1" lastRow="1" lastCol="1" bandRow="1" bandCol="1">
                <a:tableStyleId>{5A111915-BE36-4E01-A7E5-04B1672EAD32}</a:tableStyleId>
              </a:tblPr>
              <a:tblGrid>
                <a:gridCol w="381634"/>
                <a:gridCol w="2058035"/>
                <a:gridCol w="1943735"/>
                <a:gridCol w="1188085"/>
              </a:tblGrid>
              <a:tr h="304800">
                <a:tc gridSpan="4">
                  <a:txBody>
                    <a:bodyPr/>
                    <a:lstStyle/>
                    <a:p>
                      <a:pPr marL="102870" marR="0" algn="l">
                        <a:lnSpc>
                          <a:spcPts val="1110"/>
                        </a:lnSpc>
                        <a:spcBef>
                          <a:spcPts val="10"/>
                        </a:spcBef>
                        <a:spcAft>
                          <a:spcPts val="0"/>
                        </a:spcAft>
                        <a:tabLst>
                          <a:tab pos="479425" algn="l"/>
                          <a:tab pos="2536825" algn="l"/>
                          <a:tab pos="4480560" algn="l"/>
                        </a:tabLst>
                      </a:pPr>
                      <a:r>
                        <a:rPr lang="en-US" sz="1000" dirty="0">
                          <a:effectLst/>
                        </a:rPr>
                        <a:t>No.	Name	Designation	Remarks</a:t>
                      </a:r>
                      <a:endParaRPr lang="en-US" sz="1100" dirty="0">
                        <a:effectLst/>
                        <a:latin typeface="Verdana"/>
                        <a:ea typeface="Verdana"/>
                        <a:cs typeface="Verdana"/>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r>
              <a:tr h="454660">
                <a:tc>
                  <a:txBody>
                    <a:bodyPr/>
                    <a:lstStyle/>
                    <a:p>
                      <a:pPr marL="0" marR="54610" algn="r">
                        <a:spcBef>
                          <a:spcPts val="0"/>
                        </a:spcBef>
                        <a:spcAft>
                          <a:spcPts val="0"/>
                        </a:spcAft>
                      </a:pPr>
                      <a:r>
                        <a:rPr lang="en-US" sz="1000">
                          <a:effectLst/>
                        </a:rPr>
                        <a:t>1.</a:t>
                      </a:r>
                      <a:endParaRPr lang="en-US" sz="1100">
                        <a:effectLst/>
                        <a:latin typeface="Verdana"/>
                        <a:ea typeface="Verdana"/>
                        <a:cs typeface="Verdana"/>
                      </a:endParaRPr>
                    </a:p>
                  </a:txBody>
                  <a:tcPr marL="0" marR="0" marT="0" marB="0" anchor="ctr"/>
                </a:tc>
                <a:tc>
                  <a:txBody>
                    <a:bodyPr/>
                    <a:lstStyle/>
                    <a:p>
                      <a:pPr marL="74295" marR="0" algn="l">
                        <a:spcBef>
                          <a:spcPts val="0"/>
                        </a:spcBef>
                        <a:spcAft>
                          <a:spcPts val="0"/>
                        </a:spcAft>
                      </a:pPr>
                      <a:r>
                        <a:rPr lang="en-US" sz="1000">
                          <a:effectLst/>
                        </a:rPr>
                        <a:t>Dr. Ali Adan Ali</a:t>
                      </a:r>
                      <a:endParaRPr lang="en-US" sz="1100">
                        <a:effectLst/>
                        <a:latin typeface="Verdana"/>
                        <a:ea typeface="Verdana"/>
                        <a:cs typeface="Verdana"/>
                      </a:endParaRPr>
                    </a:p>
                  </a:txBody>
                  <a:tcPr marL="0" marR="0" marT="0" marB="0" anchor="ctr"/>
                </a:tc>
                <a:tc>
                  <a:txBody>
                    <a:bodyPr/>
                    <a:lstStyle/>
                    <a:p>
                      <a:pPr marL="73660" marR="0" algn="l">
                        <a:lnSpc>
                          <a:spcPts val="1220"/>
                        </a:lnSpc>
                        <a:spcBef>
                          <a:spcPts val="30"/>
                        </a:spcBef>
                        <a:spcAft>
                          <a:spcPts val="0"/>
                        </a:spcAft>
                      </a:pPr>
                      <a:r>
                        <a:rPr lang="en-US" sz="1000" dirty="0" smtClean="0">
                          <a:effectLst/>
                        </a:rPr>
                        <a:t>Director of Technical Services /Lead </a:t>
                      </a:r>
                      <a:r>
                        <a:rPr lang="en-US" sz="1000" dirty="0">
                          <a:effectLst/>
                        </a:rPr>
                        <a:t>environmental specialist</a:t>
                      </a:r>
                      <a:endParaRPr lang="en-US" sz="1100" dirty="0">
                        <a:effectLst/>
                        <a:latin typeface="Verdana"/>
                        <a:ea typeface="Verdana"/>
                        <a:cs typeface="Verdana"/>
                      </a:endParaRPr>
                    </a:p>
                  </a:txBody>
                  <a:tcPr marL="0" marR="0" marT="0" marB="0" anchor="ctr"/>
                </a:tc>
                <a:tc>
                  <a:txBody>
                    <a:bodyPr/>
                    <a:lstStyle/>
                    <a:p>
                      <a:pPr marL="73660" marR="0" algn="l">
                        <a:lnSpc>
                          <a:spcPts val="1220"/>
                        </a:lnSpc>
                        <a:spcBef>
                          <a:spcPts val="30"/>
                        </a:spcBef>
                        <a:spcAft>
                          <a:spcPts val="0"/>
                        </a:spcAft>
                      </a:pPr>
                      <a:r>
                        <a:rPr lang="en-US" sz="1000" dirty="0">
                          <a:effectLst/>
                        </a:rPr>
                        <a:t>22 years of experience</a:t>
                      </a:r>
                      <a:endParaRPr lang="en-US" sz="1100" dirty="0">
                        <a:effectLst/>
                        <a:latin typeface="Verdana"/>
                        <a:ea typeface="Verdana"/>
                        <a:cs typeface="Verdana"/>
                      </a:endParaRPr>
                    </a:p>
                  </a:txBody>
                  <a:tcPr marL="0" marR="0" marT="0" marB="0" anchor="ctr"/>
                </a:tc>
              </a:tr>
              <a:tr h="447040">
                <a:tc rowSpan="2">
                  <a:txBody>
                    <a:bodyPr/>
                    <a:lstStyle/>
                    <a:p>
                      <a:pPr marL="206375" marR="0" algn="r">
                        <a:lnSpc>
                          <a:spcPts val="1180"/>
                        </a:lnSpc>
                        <a:spcBef>
                          <a:spcPts val="0"/>
                        </a:spcBef>
                        <a:spcAft>
                          <a:spcPts val="0"/>
                        </a:spcAft>
                      </a:pPr>
                      <a:r>
                        <a:rPr lang="en-US" sz="1000" dirty="0" smtClean="0">
                          <a:effectLst/>
                        </a:rPr>
                        <a:t>2.</a:t>
                      </a:r>
                      <a:endParaRPr lang="en-US" sz="1100" dirty="0">
                        <a:effectLst/>
                        <a:latin typeface="Verdana"/>
                        <a:ea typeface="Verdana"/>
                        <a:cs typeface="Verdana"/>
                      </a:endParaRPr>
                    </a:p>
                  </a:txBody>
                  <a:tcPr marL="0" marR="0" marT="0" marB="0" anchor="ctr"/>
                </a:tc>
                <a:tc>
                  <a:txBody>
                    <a:bodyPr/>
                    <a:lstStyle/>
                    <a:p>
                      <a:pPr marL="74295" marR="0" algn="l">
                        <a:lnSpc>
                          <a:spcPts val="1180"/>
                        </a:lnSpc>
                        <a:spcBef>
                          <a:spcPts val="0"/>
                        </a:spcBef>
                        <a:spcAft>
                          <a:spcPts val="0"/>
                        </a:spcAft>
                      </a:pPr>
                      <a:r>
                        <a:rPr lang="en-US" sz="1000" dirty="0">
                          <a:effectLst/>
                        </a:rPr>
                        <a:t>Mr. Nicholas </a:t>
                      </a:r>
                      <a:r>
                        <a:rPr lang="en-US" sz="1000" dirty="0" err="1">
                          <a:effectLst/>
                        </a:rPr>
                        <a:t>Mwaniki</a:t>
                      </a:r>
                      <a:r>
                        <a:rPr lang="en-US" sz="1000" dirty="0">
                          <a:effectLst/>
                        </a:rPr>
                        <a:t> </a:t>
                      </a:r>
                      <a:r>
                        <a:rPr lang="en-US" sz="1000" dirty="0" err="1">
                          <a:effectLst/>
                        </a:rPr>
                        <a:t>Gatheru</a:t>
                      </a:r>
                      <a:endParaRPr lang="en-US" sz="1100" dirty="0">
                        <a:effectLst/>
                        <a:latin typeface="Verdana"/>
                        <a:ea typeface="Verdana"/>
                        <a:cs typeface="Verdana"/>
                      </a:endParaRPr>
                    </a:p>
                  </a:txBody>
                  <a:tcPr marL="0" marR="0" marT="0" marB="0" anchor="ctr"/>
                </a:tc>
                <a:tc>
                  <a:txBody>
                    <a:bodyPr/>
                    <a:lstStyle/>
                    <a:p>
                      <a:pPr marL="73660" marR="0" algn="l">
                        <a:lnSpc>
                          <a:spcPts val="1210"/>
                        </a:lnSpc>
                        <a:spcBef>
                          <a:spcPts val="0"/>
                        </a:spcBef>
                        <a:spcAft>
                          <a:spcPts val="0"/>
                        </a:spcAft>
                      </a:pPr>
                      <a:r>
                        <a:rPr lang="en-US" sz="1000">
                          <a:effectLst/>
                        </a:rPr>
                        <a:t>Project management specialist</a:t>
                      </a:r>
                      <a:endParaRPr lang="en-US" sz="1100">
                        <a:effectLst/>
                        <a:latin typeface="Verdana"/>
                        <a:ea typeface="Verdana"/>
                        <a:cs typeface="Verdana"/>
                      </a:endParaRPr>
                    </a:p>
                  </a:txBody>
                  <a:tcPr marL="0" marR="0" marT="0" marB="0" anchor="ctr"/>
                </a:tc>
                <a:tc>
                  <a:txBody>
                    <a:bodyPr/>
                    <a:lstStyle/>
                    <a:p>
                      <a:pPr marL="73660" marR="0" algn="l">
                        <a:lnSpc>
                          <a:spcPts val="1180"/>
                        </a:lnSpc>
                        <a:spcBef>
                          <a:spcPts val="0"/>
                        </a:spcBef>
                        <a:spcAft>
                          <a:spcPts val="0"/>
                        </a:spcAft>
                      </a:pPr>
                      <a:r>
                        <a:rPr lang="en-US" sz="1000" dirty="0">
                          <a:effectLst/>
                        </a:rPr>
                        <a:t>20 years</a:t>
                      </a:r>
                      <a:endParaRPr lang="en-US" sz="1100" dirty="0">
                        <a:effectLst/>
                        <a:latin typeface="Verdana"/>
                        <a:ea typeface="Verdana"/>
                        <a:cs typeface="Verdana"/>
                      </a:endParaRPr>
                    </a:p>
                  </a:txBody>
                  <a:tcPr marL="0" marR="0" marT="0" marB="0" anchor="ctr"/>
                </a:tc>
              </a:tr>
              <a:tr h="228600">
                <a:tc vMerge="1">
                  <a:txBody>
                    <a:bodyPr/>
                    <a:lstStyle/>
                    <a:p>
                      <a:endParaRPr lang="en-US"/>
                    </a:p>
                  </a:txBody>
                  <a:tcPr/>
                </a:tc>
                <a:tc>
                  <a:txBody>
                    <a:bodyPr/>
                    <a:lstStyle/>
                    <a:p>
                      <a:endParaRPr lang="en-US" dirty="0"/>
                    </a:p>
                  </a:txBody>
                  <a:tcPr marL="0" marR="0" marT="0" marB="0" anchor="ctr"/>
                </a:tc>
                <a:tc>
                  <a:txBody>
                    <a:bodyPr/>
                    <a:lstStyle/>
                    <a:p>
                      <a:endParaRPr lang="en-US"/>
                    </a:p>
                  </a:txBody>
                  <a:tcPr marL="0" marR="0" marT="0" marB="0" anchor="ctr"/>
                </a:tc>
                <a:tc>
                  <a:txBody>
                    <a:bodyPr/>
                    <a:lstStyle/>
                    <a:p>
                      <a:endParaRPr lang="en-US" dirty="0"/>
                    </a:p>
                  </a:txBody>
                  <a:tcPr marL="0" marR="0" marT="0" marB="0" anchor="ctr"/>
                </a:tc>
              </a:tr>
              <a:tr h="525145">
                <a:tc>
                  <a:txBody>
                    <a:bodyPr/>
                    <a:lstStyle/>
                    <a:p>
                      <a:pPr marL="0" marR="54610" algn="r">
                        <a:spcBef>
                          <a:spcPts val="0"/>
                        </a:spcBef>
                        <a:spcAft>
                          <a:spcPts val="0"/>
                        </a:spcAft>
                      </a:pPr>
                      <a:r>
                        <a:rPr lang="en-US" sz="1000" dirty="0">
                          <a:effectLst/>
                        </a:rPr>
                        <a:t>3</a:t>
                      </a:r>
                      <a:r>
                        <a:rPr lang="en-US" sz="1000" dirty="0" smtClean="0">
                          <a:effectLst/>
                        </a:rPr>
                        <a:t>.</a:t>
                      </a:r>
                      <a:endParaRPr lang="en-US" sz="1100" dirty="0">
                        <a:effectLst/>
                        <a:latin typeface="Verdana"/>
                        <a:ea typeface="Verdana"/>
                        <a:cs typeface="Verdana"/>
                      </a:endParaRPr>
                    </a:p>
                  </a:txBody>
                  <a:tcPr marL="0" marR="0" marT="0" marB="0" anchor="ctr"/>
                </a:tc>
                <a:tc>
                  <a:txBody>
                    <a:bodyPr/>
                    <a:lstStyle/>
                    <a:p>
                      <a:pPr marL="74295" marR="0" algn="l">
                        <a:spcBef>
                          <a:spcPts val="0"/>
                        </a:spcBef>
                        <a:spcAft>
                          <a:spcPts val="0"/>
                        </a:spcAft>
                      </a:pPr>
                      <a:r>
                        <a:rPr lang="en-US" sz="1000">
                          <a:effectLst/>
                        </a:rPr>
                        <a:t>Joseph Kimathi</a:t>
                      </a:r>
                      <a:endParaRPr lang="en-US" sz="1100">
                        <a:effectLst/>
                        <a:latin typeface="Verdana"/>
                        <a:ea typeface="Verdana"/>
                        <a:cs typeface="Verdana"/>
                      </a:endParaRPr>
                    </a:p>
                  </a:txBody>
                  <a:tcPr marL="0" marR="0" marT="0" marB="0" anchor="ctr"/>
                </a:tc>
                <a:tc>
                  <a:txBody>
                    <a:bodyPr/>
                    <a:lstStyle/>
                    <a:p>
                      <a:pPr marL="73660" marR="337185" algn="l">
                        <a:lnSpc>
                          <a:spcPts val="1220"/>
                        </a:lnSpc>
                        <a:spcBef>
                          <a:spcPts val="30"/>
                        </a:spcBef>
                        <a:spcAft>
                          <a:spcPts val="0"/>
                        </a:spcAft>
                      </a:pPr>
                      <a:r>
                        <a:rPr lang="en-US" sz="1000" dirty="0">
                          <a:effectLst/>
                        </a:rPr>
                        <a:t>Natural and agricultural specialist</a:t>
                      </a:r>
                      <a:endParaRPr lang="en-US" sz="1100" dirty="0">
                        <a:effectLst/>
                        <a:latin typeface="Verdana"/>
                        <a:ea typeface="Verdana"/>
                        <a:cs typeface="Verdana"/>
                      </a:endParaRPr>
                    </a:p>
                  </a:txBody>
                  <a:tcPr marL="0" marR="0" marT="0" marB="0" anchor="ctr"/>
                </a:tc>
                <a:tc>
                  <a:txBody>
                    <a:bodyPr/>
                    <a:lstStyle/>
                    <a:p>
                      <a:pPr marL="73660" marR="0" algn="l">
                        <a:spcBef>
                          <a:spcPts val="0"/>
                        </a:spcBef>
                        <a:spcAft>
                          <a:spcPts val="0"/>
                        </a:spcAft>
                      </a:pPr>
                      <a:r>
                        <a:rPr lang="en-US" sz="1000" dirty="0">
                          <a:effectLst/>
                        </a:rPr>
                        <a:t>10 years</a:t>
                      </a:r>
                      <a:endParaRPr lang="en-US" sz="1100" dirty="0">
                        <a:effectLst/>
                        <a:latin typeface="Verdana"/>
                        <a:ea typeface="Verdana"/>
                        <a:cs typeface="Verdana"/>
                      </a:endParaRPr>
                    </a:p>
                  </a:txBody>
                  <a:tcPr marL="0" marR="0" marT="0" marB="0" anchor="ctr"/>
                </a:tc>
              </a:tr>
              <a:tr h="381000">
                <a:tc>
                  <a:txBody>
                    <a:bodyPr/>
                    <a:lstStyle/>
                    <a:p>
                      <a:pPr marL="0" marR="54610" algn="r">
                        <a:lnSpc>
                          <a:spcPts val="1075"/>
                        </a:lnSpc>
                        <a:spcBef>
                          <a:spcPts val="0"/>
                        </a:spcBef>
                        <a:spcAft>
                          <a:spcPts val="0"/>
                        </a:spcAft>
                      </a:pPr>
                      <a:r>
                        <a:rPr lang="en-US" sz="1000" dirty="0">
                          <a:effectLst/>
                        </a:rPr>
                        <a:t>4</a:t>
                      </a:r>
                      <a:r>
                        <a:rPr lang="en-US" sz="1000" dirty="0" smtClean="0">
                          <a:effectLst/>
                        </a:rPr>
                        <a:t>.</a:t>
                      </a:r>
                      <a:endParaRPr lang="en-US" sz="1100" dirty="0">
                        <a:effectLst/>
                        <a:latin typeface="Verdana"/>
                        <a:ea typeface="Verdana"/>
                        <a:cs typeface="Verdana"/>
                      </a:endParaRPr>
                    </a:p>
                  </a:txBody>
                  <a:tcPr marL="0" marR="0" marT="0" marB="0" anchor="ctr"/>
                </a:tc>
                <a:tc>
                  <a:txBody>
                    <a:bodyPr/>
                    <a:lstStyle/>
                    <a:p>
                      <a:pPr marL="74295" marR="0" algn="l">
                        <a:lnSpc>
                          <a:spcPts val="1075"/>
                        </a:lnSpc>
                        <a:spcBef>
                          <a:spcPts val="0"/>
                        </a:spcBef>
                        <a:spcAft>
                          <a:spcPts val="0"/>
                        </a:spcAft>
                      </a:pPr>
                      <a:r>
                        <a:rPr lang="en-US" sz="1000" dirty="0">
                          <a:effectLst/>
                        </a:rPr>
                        <a:t>Ms. </a:t>
                      </a:r>
                      <a:r>
                        <a:rPr lang="en-US" sz="1000" dirty="0" err="1">
                          <a:effectLst/>
                        </a:rPr>
                        <a:t>Achieng</a:t>
                      </a:r>
                      <a:r>
                        <a:rPr lang="en-US" sz="1000" dirty="0">
                          <a:effectLst/>
                        </a:rPr>
                        <a:t> Ivy</a:t>
                      </a:r>
                      <a:endParaRPr lang="en-US" sz="1100" dirty="0">
                        <a:effectLst/>
                        <a:latin typeface="Verdana"/>
                        <a:ea typeface="Verdana"/>
                        <a:cs typeface="Verdana"/>
                      </a:endParaRPr>
                    </a:p>
                  </a:txBody>
                  <a:tcPr marL="0" marR="0" marT="0" marB="0" anchor="ctr"/>
                </a:tc>
                <a:tc>
                  <a:txBody>
                    <a:bodyPr/>
                    <a:lstStyle/>
                    <a:p>
                      <a:pPr marL="73660" marR="0" algn="l">
                        <a:lnSpc>
                          <a:spcPts val="1075"/>
                        </a:lnSpc>
                        <a:spcBef>
                          <a:spcPts val="0"/>
                        </a:spcBef>
                        <a:spcAft>
                          <a:spcPts val="0"/>
                        </a:spcAft>
                      </a:pPr>
                      <a:r>
                        <a:rPr lang="en-US" sz="1000">
                          <a:effectLst/>
                        </a:rPr>
                        <a:t>Senior Consultant</a:t>
                      </a:r>
                      <a:endParaRPr lang="en-US" sz="1100">
                        <a:effectLst/>
                        <a:latin typeface="Verdana"/>
                        <a:ea typeface="Verdana"/>
                        <a:cs typeface="Verdana"/>
                      </a:endParaRPr>
                    </a:p>
                  </a:txBody>
                  <a:tcPr marL="0" marR="0" marT="0" marB="0" anchor="ctr"/>
                </a:tc>
                <a:tc>
                  <a:txBody>
                    <a:bodyPr/>
                    <a:lstStyle/>
                    <a:p>
                      <a:pPr marL="73660" marR="0" algn="l">
                        <a:lnSpc>
                          <a:spcPts val="1075"/>
                        </a:lnSpc>
                        <a:spcBef>
                          <a:spcPts val="0"/>
                        </a:spcBef>
                        <a:spcAft>
                          <a:spcPts val="0"/>
                        </a:spcAft>
                      </a:pPr>
                      <a:r>
                        <a:rPr lang="en-US" sz="1000" dirty="0">
                          <a:effectLst/>
                        </a:rPr>
                        <a:t>7 years</a:t>
                      </a:r>
                      <a:endParaRPr lang="en-US" sz="1100" dirty="0">
                        <a:effectLst/>
                        <a:latin typeface="Verdana"/>
                        <a:ea typeface="Verdana"/>
                        <a:cs typeface="Verdana"/>
                      </a:endParaRPr>
                    </a:p>
                  </a:txBody>
                  <a:tcPr marL="0" marR="0" marT="0" marB="0" anchor="ctr"/>
                </a:tc>
              </a:tr>
              <a:tr h="316865">
                <a:tc>
                  <a:txBody>
                    <a:bodyPr/>
                    <a:lstStyle/>
                    <a:p>
                      <a:pPr marL="0" marR="54610" algn="r">
                        <a:lnSpc>
                          <a:spcPts val="1110"/>
                        </a:lnSpc>
                        <a:spcBef>
                          <a:spcPts val="10"/>
                        </a:spcBef>
                        <a:spcAft>
                          <a:spcPts val="0"/>
                        </a:spcAft>
                      </a:pPr>
                      <a:r>
                        <a:rPr lang="en-US" sz="1000" b="0" dirty="0">
                          <a:effectLst/>
                        </a:rPr>
                        <a:t>5</a:t>
                      </a:r>
                      <a:r>
                        <a:rPr lang="en-US" sz="1000" b="0" dirty="0" smtClean="0">
                          <a:effectLst/>
                        </a:rPr>
                        <a:t>.</a:t>
                      </a:r>
                      <a:endParaRPr lang="en-US" sz="1100" b="0" dirty="0">
                        <a:effectLst/>
                        <a:latin typeface="Verdana"/>
                        <a:ea typeface="Verdana"/>
                        <a:cs typeface="Verdana"/>
                      </a:endParaRPr>
                    </a:p>
                  </a:txBody>
                  <a:tcPr marL="0" marR="0" marT="0" marB="0" anchor="ctr"/>
                </a:tc>
                <a:tc>
                  <a:txBody>
                    <a:bodyPr/>
                    <a:lstStyle/>
                    <a:p>
                      <a:pPr marL="74295" marR="0" algn="l">
                        <a:lnSpc>
                          <a:spcPts val="1110"/>
                        </a:lnSpc>
                        <a:spcBef>
                          <a:spcPts val="10"/>
                        </a:spcBef>
                        <a:spcAft>
                          <a:spcPts val="0"/>
                        </a:spcAft>
                      </a:pPr>
                      <a:r>
                        <a:rPr lang="en-US" sz="1000" b="0" dirty="0">
                          <a:effectLst/>
                        </a:rPr>
                        <a:t>Mr. </a:t>
                      </a:r>
                      <a:r>
                        <a:rPr lang="en-US" sz="1000" b="0" dirty="0" err="1">
                          <a:effectLst/>
                        </a:rPr>
                        <a:t>Burhanudin</a:t>
                      </a:r>
                      <a:r>
                        <a:rPr lang="en-US" sz="1000" b="0" dirty="0">
                          <a:effectLst/>
                        </a:rPr>
                        <a:t> Mohamed</a:t>
                      </a:r>
                      <a:endParaRPr lang="en-US" sz="1100" b="0" dirty="0">
                        <a:effectLst/>
                        <a:latin typeface="Verdana"/>
                        <a:ea typeface="Verdana"/>
                        <a:cs typeface="Verdana"/>
                      </a:endParaRPr>
                    </a:p>
                  </a:txBody>
                  <a:tcPr marL="0" marR="0" marT="0" marB="0" anchor="ctr"/>
                </a:tc>
                <a:tc>
                  <a:txBody>
                    <a:bodyPr/>
                    <a:lstStyle/>
                    <a:p>
                      <a:pPr marL="73660" marR="0" algn="l">
                        <a:lnSpc>
                          <a:spcPts val="1110"/>
                        </a:lnSpc>
                        <a:spcBef>
                          <a:spcPts val="10"/>
                        </a:spcBef>
                        <a:spcAft>
                          <a:spcPts val="0"/>
                        </a:spcAft>
                      </a:pPr>
                      <a:r>
                        <a:rPr lang="en-US" sz="1000" b="0" dirty="0">
                          <a:effectLst/>
                        </a:rPr>
                        <a:t>Associate expert</a:t>
                      </a:r>
                      <a:endParaRPr lang="en-US" sz="1100" b="0" dirty="0">
                        <a:effectLst/>
                        <a:latin typeface="Verdana"/>
                        <a:ea typeface="Verdana"/>
                        <a:cs typeface="Verdana"/>
                      </a:endParaRPr>
                    </a:p>
                  </a:txBody>
                  <a:tcPr marL="0" marR="0" marT="0" marB="0" anchor="ctr"/>
                </a:tc>
                <a:tc>
                  <a:txBody>
                    <a:bodyPr/>
                    <a:lstStyle/>
                    <a:p>
                      <a:pPr marL="73660" marR="0" algn="l">
                        <a:lnSpc>
                          <a:spcPts val="1110"/>
                        </a:lnSpc>
                        <a:spcBef>
                          <a:spcPts val="10"/>
                        </a:spcBef>
                        <a:spcAft>
                          <a:spcPts val="0"/>
                        </a:spcAft>
                      </a:pPr>
                      <a:r>
                        <a:rPr lang="en-US" sz="1000" dirty="0">
                          <a:effectLst/>
                        </a:rPr>
                        <a:t>3 years</a:t>
                      </a:r>
                      <a:endParaRPr lang="en-US" sz="1100" dirty="0">
                        <a:effectLst/>
                        <a:latin typeface="Verdana"/>
                        <a:ea typeface="Verdana"/>
                        <a:cs typeface="Verdana"/>
                      </a:endParaRPr>
                    </a:p>
                  </a:txBody>
                  <a:tcPr marL="0" marR="0" marT="0" marB="0" anchor="ctr"/>
                </a:tc>
              </a:tr>
            </a:tbl>
          </a:graphicData>
        </a:graphic>
      </p:graphicFrame>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2049" name="Picture 1" descr="C:\Users\MSHANGAMA\Downloads\human-resources-computer-icons-organization-management-png-favpng-vvx8vbp73sywF7Xf46EDNr9RD-removebg-preview.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3429" y="381000"/>
            <a:ext cx="2191971" cy="1528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943600"/>
            <a:ext cx="5943600" cy="369332"/>
          </a:xfrm>
          <a:prstGeom prst="rect">
            <a:avLst/>
          </a:prstGeom>
          <a:noFill/>
        </p:spPr>
        <p:txBody>
          <a:bodyPr wrap="square" rtlCol="0">
            <a:spAutoFit/>
          </a:bodyPr>
          <a:lstStyle/>
          <a:p>
            <a:r>
              <a:rPr lang="en-US" dirty="0" smtClean="0"/>
              <a:t>For more info: </a:t>
            </a:r>
            <a:r>
              <a:rPr lang="en-US" dirty="0" smtClean="0">
                <a:hlinkClick r:id="rId5"/>
              </a:rPr>
              <a:t>www.achews.org/team/</a:t>
            </a:r>
            <a:r>
              <a:rPr lang="en-US" dirty="0" smtClean="0"/>
              <a:t> </a:t>
            </a:r>
            <a:endParaRPr lang="en-US" dirty="0"/>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74562606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fontScale="90000"/>
          </a:bodyPr>
          <a:lstStyle/>
          <a:p>
            <a:r>
              <a:rPr lang="en-US" dirty="0" smtClean="0">
                <a:solidFill>
                  <a:srgbClr val="065800"/>
                </a:solidFill>
              </a:rPr>
              <a:t>Environmental Management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400" dirty="0"/>
              <a:t>As a result of growing public opinion and increasing legislative pressure, environmental management quality desired by the public are nowadays strategically driving compliance demand. Our aim is to provide cost-eﬀective and practical environmental solutions to the highest standards. Our philosophy is based on technical excellence and a total commitment to our clients’ needs (and in particular guided by the principles enshrined </a:t>
            </a:r>
            <a:r>
              <a:rPr lang="en-US" sz="1400" dirty="0" smtClean="0"/>
              <a:t>within </a:t>
            </a:r>
            <a:r>
              <a:rPr lang="en-US" sz="1400" dirty="0" err="1" smtClean="0"/>
              <a:t>sustainomics</a:t>
            </a:r>
            <a:r>
              <a:rPr lang="en-US" sz="1400" dirty="0"/>
              <a:t>). In the increasingly sophisticated environmental sector, our unique strength lies in the multidisciplinary background of our experts</a:t>
            </a:r>
            <a:r>
              <a:rPr lang="en-US" sz="1400" dirty="0" smtClean="0"/>
              <a:t>.</a:t>
            </a:r>
            <a:endParaRPr lang="en-US" sz="1400" dirty="0"/>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10242" name="Picture 2" descr="C:\Users\MSHANGAMA\Downloads\pngeg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419537"/>
            <a:ext cx="2476500" cy="15742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301740647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0"/>
            <a:ext cx="27432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4648200" cy="914400"/>
          </a:xfrm>
        </p:spPr>
        <p:txBody>
          <a:bodyPr>
            <a:normAutofit fontScale="90000"/>
          </a:bodyPr>
          <a:lstStyle/>
          <a:p>
            <a:r>
              <a:rPr lang="en-US" dirty="0" smtClean="0">
                <a:solidFill>
                  <a:srgbClr val="065800"/>
                </a:solidFill>
              </a:rPr>
              <a:t>Environmental Management</a:t>
            </a:r>
            <a:endParaRPr lang="en-US" dirty="0">
              <a:solidFill>
                <a:srgbClr val="065800"/>
              </a:solidFill>
            </a:endParaRPr>
          </a:p>
        </p:txBody>
      </p:sp>
      <p:sp>
        <p:nvSpPr>
          <p:cNvPr id="5" name="Content Placeholder 4"/>
          <p:cNvSpPr>
            <a:spLocks noGrp="1"/>
          </p:cNvSpPr>
          <p:nvPr>
            <p:ph idx="1"/>
          </p:nvPr>
        </p:nvSpPr>
        <p:spPr>
          <a:xfrm>
            <a:off x="457200" y="1600200"/>
            <a:ext cx="5943600" cy="4525963"/>
          </a:xfrm>
        </p:spPr>
        <p:txBody>
          <a:bodyPr>
            <a:noAutofit/>
          </a:bodyPr>
          <a:lstStyle/>
          <a:p>
            <a:pPr marL="0" indent="0">
              <a:buNone/>
            </a:pPr>
            <a:r>
              <a:rPr lang="en-US" sz="1400" dirty="0"/>
              <a:t>Under environmental management service, the Africa Centre for Health, Environment and Water Service is committed to oﬀer you the following services.</a:t>
            </a:r>
          </a:p>
          <a:p>
            <a:r>
              <a:rPr lang="en-US" sz="1400" dirty="0"/>
              <a:t>Environmental and Social Impacts Assessments (ESIA)</a:t>
            </a:r>
          </a:p>
          <a:p>
            <a:r>
              <a:rPr lang="en-US" sz="1400" dirty="0"/>
              <a:t>Annual Environmental Audit (EA)</a:t>
            </a:r>
          </a:p>
          <a:p>
            <a:r>
              <a:rPr lang="en-US" sz="1400" dirty="0"/>
              <a:t>Strategic Environmental Assessment (SEA)</a:t>
            </a:r>
          </a:p>
          <a:p>
            <a:r>
              <a:rPr lang="en-US" sz="1400" dirty="0"/>
              <a:t>Environmental Education Training and Research (EETR)</a:t>
            </a:r>
          </a:p>
          <a:p>
            <a:r>
              <a:rPr lang="en-US" sz="1400" dirty="0"/>
              <a:t>Sustainable Resource Management Training</a:t>
            </a:r>
          </a:p>
          <a:p>
            <a:r>
              <a:rPr lang="en-US" sz="1400" dirty="0"/>
              <a:t>Development of Environmental Action Plan</a:t>
            </a:r>
          </a:p>
          <a:p>
            <a:r>
              <a:rPr lang="en-US" sz="1400" dirty="0"/>
              <a:t>Development of Environment Policy</a:t>
            </a:r>
          </a:p>
          <a:p>
            <a:r>
              <a:rPr lang="en-US" sz="1400" dirty="0"/>
              <a:t>Development of Environment Reporting</a:t>
            </a:r>
          </a:p>
          <a:p>
            <a:r>
              <a:rPr lang="en-US" sz="1400" dirty="0"/>
              <a:t>Strategic Planning for Environmental Organization and Services</a:t>
            </a:r>
          </a:p>
          <a:p>
            <a:r>
              <a:rPr lang="en-US" sz="1400" dirty="0"/>
              <a:t>Advisory Services for Integrated Environmental Management</a:t>
            </a:r>
          </a:p>
          <a:p>
            <a:r>
              <a:rPr lang="en-US" sz="1400" dirty="0"/>
              <a:t>Community Capacity Development Training</a:t>
            </a:r>
          </a:p>
        </p:txBody>
      </p:sp>
      <p:sp>
        <p:nvSpPr>
          <p:cNvPr id="8" name="TextBox 7"/>
          <p:cNvSpPr txBox="1"/>
          <p:nvPr/>
        </p:nvSpPr>
        <p:spPr>
          <a:xfrm>
            <a:off x="6781800" y="6477000"/>
            <a:ext cx="2438400" cy="369332"/>
          </a:xfrm>
          <a:prstGeom prst="rect">
            <a:avLst/>
          </a:prstGeom>
          <a:noFill/>
        </p:spPr>
        <p:txBody>
          <a:bodyPr wrap="square" rtlCol="0">
            <a:spAutoFit/>
          </a:bodyPr>
          <a:lstStyle/>
          <a:p>
            <a:r>
              <a:rPr lang="en-US" b="1" dirty="0" smtClean="0">
                <a:solidFill>
                  <a:srgbClr val="065800"/>
                </a:solidFill>
              </a:rPr>
              <a:t>www.achews.org</a:t>
            </a:r>
            <a:endParaRPr lang="en-US" b="1" dirty="0">
              <a:solidFill>
                <a:srgbClr val="065800"/>
              </a:solidFill>
            </a:endParaRPr>
          </a:p>
        </p:txBody>
      </p:sp>
      <p:pic>
        <p:nvPicPr>
          <p:cNvPr id="9" name="Picture 2" descr="C:\Users\MSHANGAMA\Downloads\pngeg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419537"/>
            <a:ext cx="2476500" cy="1574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2097533"/>
            <a:ext cx="2569467" cy="2569467"/>
          </a:xfrm>
          <a:prstGeom prst="rect">
            <a:avLst/>
          </a:prstGeom>
        </p:spPr>
      </p:pic>
    </p:spTree>
    <p:custDataLst>
      <p:tags r:id="rId1"/>
    </p:custDataLst>
    <p:extLst>
      <p:ext uri="{BB962C8B-B14F-4D97-AF65-F5344CB8AC3E}">
        <p14:creationId xmlns:p14="http://schemas.microsoft.com/office/powerpoint/2010/main" val="189802391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2005</Words>
  <Application>Microsoft Office PowerPoint</Application>
  <PresentationFormat>On-screen Show (4:3)</PresentationFormat>
  <Paragraphs>231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Project Status Report</vt:lpstr>
      <vt:lpstr>AFRICA CENTRE FOR HEALTH ENVIRONMENT AND WATER SERVICES</vt:lpstr>
      <vt:lpstr>Africa Centre for Health Environment  and Water Services</vt:lpstr>
      <vt:lpstr>Introduction</vt:lpstr>
      <vt:lpstr>Our Commitment</vt:lpstr>
      <vt:lpstr>About Us</vt:lpstr>
      <vt:lpstr>Environmental Policy</vt:lpstr>
      <vt:lpstr>Human Resource</vt:lpstr>
      <vt:lpstr>Environmental Management</vt:lpstr>
      <vt:lpstr>Environmental Management</vt:lpstr>
      <vt:lpstr>Safety &amp; Health Management</vt:lpstr>
      <vt:lpstr>Safety &amp; Health Management</vt:lpstr>
      <vt:lpstr>Safety &amp; Health Management</vt:lpstr>
      <vt:lpstr>Research and Training</vt:lpstr>
      <vt:lpstr>Community Development</vt:lpstr>
      <vt:lpstr>Community Development</vt:lpstr>
      <vt:lpstr>Capacity Building</vt:lpstr>
      <vt:lpstr>Capacity Building</vt:lpstr>
      <vt:lpstr>Clients Portfolio</vt:lpstr>
      <vt:lpstr>Clients Portfolio</vt:lpstr>
      <vt:lpstr>Clients Portfolio</vt:lpstr>
      <vt:lpstr>Clients Portfolio</vt:lpstr>
      <vt:lpstr>Clients Portfolio</vt:lpstr>
      <vt:lpstr>Clients Portfolio</vt:lpstr>
      <vt:lpstr>Clients Portfolio</vt:lpstr>
      <vt:lpstr>Contact Details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2022-12-07T11:34:09Z</dcterms:created>
  <dcterms:modified xsi:type="dcterms:W3CDTF">2024-02-14T19:58:04Z</dcterms:modified>
</cp:coreProperties>
</file>